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F627C82-C2EC-4A7E-B4AF-A0BC506402B1}">
  <a:tblStyle styleId="{1F627C82-C2EC-4A7E-B4AF-A0BC506402B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702" orient="horz"/>
        <p:guide pos="55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 name="Google Shape;8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3426edd8d_2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43426edd8d_2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340eeb2fe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340eeb2fe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4340eeb2fe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340eeb2fe_1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340eeb2fe_1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4340eeb2fe_1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340eeb2fe_1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340eeb2fe_1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4340eeb2fe_1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340eeb2fe_1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340eeb2fe_1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4340eeb2fe_1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340eeb2fe_1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340eeb2fe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4340eeb2fe_1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340eeb2fe_1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340eeb2fe_1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4340eeb2fe_1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340eeb2fe_1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340eeb2fe_1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4340eeb2fe_1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340eeb2fe_1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340eeb2fe_1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4340eeb2fe_1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We implement the SPI to communicate between two boards. The one on the glove serves as the master whereas the one on the robot hand serves as the slave. The timer interrupt triggers SPI communication every few milliseconds. The master sends the finger position to the slave on MOSI line while the slave sends out the temperature and pressure value through MISO line. This part</a:t>
            </a:r>
            <a:endParaRPr/>
          </a:p>
          <a:p>
            <a:pPr indent="0" lvl="0" marL="0" rtl="0" algn="l">
              <a:spcBef>
                <a:spcPts val="0"/>
              </a:spcBef>
              <a:spcAft>
                <a:spcPts val="0"/>
              </a:spcAft>
              <a:buNone/>
            </a:pPr>
            <a:r>
              <a:t/>
            </a:r>
            <a:endParaRPr/>
          </a:p>
        </p:txBody>
      </p:sp>
      <p:sp>
        <p:nvSpPr>
          <p:cNvPr id="277" name="Google Shape;27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3bb5c3e18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3bb5c3e18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43bb5c3e18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3bb5c3e18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3bb5c3e18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43bb5c3e18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3bb5c3e18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3bb5c3e18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43bb5c3e18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3bb5c3e18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3bb5c3e18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43bb5c3e18_0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3bb5c3e18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3bb5c3e18_0_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43bb5c3e18_0_1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4" name="Google Shape;394;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3426edd8d_4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43426edd8d_4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2" name="Google Shape;402;g43426edd8d_4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3426edd8d_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43426edd8d_6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22250" lvl="0" marL="285750" rtl="0" algn="l">
              <a:spcBef>
                <a:spcPts val="0"/>
              </a:spcBef>
              <a:spcAft>
                <a:spcPts val="0"/>
              </a:spcAft>
              <a:buClr>
                <a:srgbClr val="000000"/>
              </a:buClr>
              <a:buSzPts val="1200"/>
              <a:buChar char="•"/>
            </a:pPr>
            <a:r>
              <a:rPr lang="en-US" sz="1100">
                <a:solidFill>
                  <a:srgbClr val="000000"/>
                </a:solidFill>
                <a:highlight>
                  <a:srgbClr val="FFFFFF"/>
                </a:highlight>
                <a:latin typeface="Arial"/>
                <a:ea typeface="Arial"/>
                <a:cs typeface="Arial"/>
                <a:sym typeface="Arial"/>
              </a:rPr>
              <a:t>The first major component is robot hand with the size of 30.5 by 15 inches. We choose this robot hand because of its high quality mechanical build. Also, the servo motors that come in the box which is really close to our design requirement  therefore it can significantly reduce our pressure on the hardware side.</a:t>
            </a:r>
            <a:endParaRPr>
              <a:solidFill>
                <a:srgbClr val="000000"/>
              </a:solidFill>
            </a:endParaRPr>
          </a:p>
        </p:txBody>
      </p:sp>
      <p:sp>
        <p:nvSpPr>
          <p:cNvPr id="116" name="Google Shape;11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33b377077_1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60000"/>
              </a:lnSpc>
              <a:spcBef>
                <a:spcPts val="0"/>
              </a:spcBef>
              <a:spcAft>
                <a:spcPts val="0"/>
              </a:spcAft>
              <a:buClr>
                <a:schemeClr val="dk1"/>
              </a:buClr>
              <a:buSzPts val="1100"/>
              <a:buFont typeface="Arial"/>
              <a:buNone/>
            </a:pPr>
            <a:r>
              <a:rPr lang="en-US" sz="1050">
                <a:solidFill>
                  <a:srgbClr val="222222"/>
                </a:solidFill>
                <a:latin typeface="Arial"/>
                <a:ea typeface="Arial"/>
                <a:cs typeface="Arial"/>
                <a:sym typeface="Arial"/>
              </a:rPr>
              <a:t>All the devices offer a 12-bit ADC, 2 DACs and 2 ultra-low-power comparators, six general-purpose 16-bit timers and two basic timers, which can be used as time bases. Moreover, the STM32L152 devices contain standard and advanced communication interfaces: up to two I</a:t>
            </a:r>
            <a:r>
              <a:rPr lang="en-US" sz="800">
                <a:solidFill>
                  <a:srgbClr val="222222"/>
                </a:solidFill>
                <a:latin typeface="Arial"/>
                <a:ea typeface="Arial"/>
                <a:cs typeface="Arial"/>
                <a:sym typeface="Arial"/>
              </a:rPr>
              <a:t>2</a:t>
            </a:r>
            <a:r>
              <a:rPr lang="en-US" sz="1050">
                <a:solidFill>
                  <a:srgbClr val="222222"/>
                </a:solidFill>
                <a:latin typeface="Arial"/>
                <a:ea typeface="Arial"/>
                <a:cs typeface="Arial"/>
                <a:sym typeface="Arial"/>
              </a:rPr>
              <a:t>Cs and SPIs, three USARTs and a USB. </a:t>
            </a:r>
            <a:endParaRPr sz="105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STM32L152 is chosen as the MCU because it has all the required peripherals with enough I/O ports. Also, the speeds of SPI are fast enough for any transmission. What’s more, STM32L152 has a comparatively large number of pins that can be really helpful for software development.</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60000"/>
              </a:lnSpc>
              <a:spcBef>
                <a:spcPts val="0"/>
              </a:spcBef>
              <a:spcAft>
                <a:spcPts val="0"/>
              </a:spcAft>
              <a:buClr>
                <a:schemeClr val="dk1"/>
              </a:buClr>
              <a:buSzPts val="1100"/>
              <a:buFont typeface="Arial"/>
              <a:buNone/>
            </a:pPr>
            <a:r>
              <a:t/>
            </a:r>
            <a:endParaRPr sz="1050">
              <a:solidFill>
                <a:srgbClr val="222222"/>
              </a:solidFill>
              <a:latin typeface="Arial"/>
              <a:ea typeface="Arial"/>
              <a:cs typeface="Arial"/>
              <a:sym typeface="Arial"/>
            </a:endParaRPr>
          </a:p>
        </p:txBody>
      </p:sp>
      <p:sp>
        <p:nvSpPr>
          <p:cNvPr id="124" name="Google Shape;124;g433b377077_1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3426edd8d_7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3426edd8d_7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latin typeface="Times New Roman"/>
                <a:ea typeface="Times New Roman"/>
                <a:cs typeface="Times New Roman"/>
                <a:sym typeface="Times New Roman"/>
              </a:rPr>
              <a:t>The DRV8871 device is a DC motor driver for small machines. Two logic inputs control the H-bridge driver, which consists of four N-channel MOSFETs that can control motors with up to 3.6-A peak current. The 2PWM can control motor speed. Setting both inputs low enters a low-power sleep mode. This solution uses a standard low-cost, low-power resistor to set the current within the limit. The ability to limit current can significantly reduce the system power requirements.</a:t>
            </a:r>
            <a:endParaRPr/>
          </a:p>
        </p:txBody>
      </p:sp>
      <p:sp>
        <p:nvSpPr>
          <p:cNvPr id="133" name="Google Shape;133;g43426edd8d_7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3426edd8d_4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3426edd8d_4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The next one is linear actuator. </a:t>
            </a:r>
            <a:r>
              <a:rPr lang="en-US" sz="1400">
                <a:latin typeface="Arial"/>
                <a:ea typeface="Arial"/>
                <a:cs typeface="Arial"/>
                <a:sym typeface="Arial"/>
              </a:rPr>
              <a:t>A 12V linear actuator is chosen as the pressure feedback component. Which are provide the air pressure to the finger.</a:t>
            </a:r>
            <a:endParaRPr/>
          </a:p>
        </p:txBody>
      </p:sp>
      <p:sp>
        <p:nvSpPr>
          <p:cNvPr id="142" name="Google Shape;142;g43426edd8d_4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3426edd8d_7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3426edd8d_7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sz="1000">
                <a:latin typeface="Arial"/>
                <a:ea typeface="Arial"/>
                <a:cs typeface="Arial"/>
                <a:sym typeface="Arial"/>
              </a:rPr>
              <a:t>from left to right:</a:t>
            </a:r>
            <a:endParaRPr b="1" sz="1500">
              <a:latin typeface="Arial"/>
              <a:ea typeface="Arial"/>
              <a:cs typeface="Arial"/>
              <a:sym typeface="Arial"/>
            </a:endParaRPr>
          </a:p>
          <a:p>
            <a:pPr indent="0" lvl="0" marL="0" rtl="0" algn="l">
              <a:spcBef>
                <a:spcPts val="320"/>
              </a:spcBef>
              <a:spcAft>
                <a:spcPts val="0"/>
              </a:spcAft>
              <a:buNone/>
            </a:pPr>
            <a:r>
              <a:rPr b="1" lang="en-US" sz="1500">
                <a:latin typeface="Arial"/>
                <a:ea typeface="Arial"/>
                <a:cs typeface="Arial"/>
                <a:sym typeface="Arial"/>
              </a:rPr>
              <a:t>Peltier module</a:t>
            </a:r>
            <a:r>
              <a:rPr lang="en-US" sz="1000">
                <a:solidFill>
                  <a:srgbClr val="3E3E3E"/>
                </a:solidFill>
                <a:highlight>
                  <a:srgbClr val="FFFFFF"/>
                </a:highlight>
                <a:latin typeface="Verdana"/>
                <a:ea typeface="Verdana"/>
                <a:cs typeface="Verdana"/>
                <a:sym typeface="Verdana"/>
              </a:rPr>
              <a:t>珀尔帖</a:t>
            </a:r>
            <a:r>
              <a:rPr b="1" lang="en-US" sz="1500">
                <a:latin typeface="Arial"/>
                <a:ea typeface="Arial"/>
                <a:cs typeface="Arial"/>
                <a:sym typeface="Arial"/>
              </a:rPr>
              <a:t>:</a:t>
            </a:r>
            <a:endParaRPr b="1" sz="1500">
              <a:latin typeface="Arial"/>
              <a:ea typeface="Arial"/>
              <a:cs typeface="Arial"/>
              <a:sym typeface="Arial"/>
            </a:endParaRPr>
          </a:p>
          <a:p>
            <a:pPr indent="0" lvl="0" marL="0" rtl="0" algn="l">
              <a:spcBef>
                <a:spcPts val="320"/>
              </a:spcBef>
              <a:spcAft>
                <a:spcPts val="0"/>
              </a:spcAft>
              <a:buNone/>
            </a:pPr>
            <a:r>
              <a:t/>
            </a:r>
            <a:endParaRPr b="1" sz="1500">
              <a:latin typeface="Arial"/>
              <a:ea typeface="Arial"/>
              <a:cs typeface="Arial"/>
              <a:sym typeface="Arial"/>
            </a:endParaRPr>
          </a:p>
          <a:p>
            <a:pPr indent="0" lvl="0" marL="0" rtl="0" algn="l">
              <a:spcBef>
                <a:spcPts val="320"/>
              </a:spcBef>
              <a:spcAft>
                <a:spcPts val="0"/>
              </a:spcAft>
              <a:buNone/>
            </a:pPr>
            <a:r>
              <a:rPr b="1" lang="en-US" sz="1300">
                <a:highlight>
                  <a:srgbClr val="FFFFFF"/>
                </a:highlight>
                <a:latin typeface="Arial"/>
                <a:ea typeface="Arial"/>
                <a:cs typeface="Arial"/>
                <a:sym typeface="Arial"/>
              </a:rPr>
              <a:t>The Maximum Voltage is 0.8V which is not a common module but which is much accurate for our project</a:t>
            </a:r>
            <a:endParaRPr b="1" sz="1300">
              <a:highlight>
                <a:srgbClr val="FFFFFF"/>
              </a:highlight>
              <a:latin typeface="Arial"/>
              <a:ea typeface="Arial"/>
              <a:cs typeface="Arial"/>
              <a:sym typeface="Arial"/>
            </a:endParaRPr>
          </a:p>
          <a:p>
            <a:pPr indent="0" lvl="0" marL="0" rtl="0" algn="l">
              <a:spcBef>
                <a:spcPts val="320"/>
              </a:spcBef>
              <a:spcAft>
                <a:spcPts val="0"/>
              </a:spcAft>
              <a:buNone/>
            </a:pPr>
            <a:r>
              <a:rPr b="1" lang="en-US" sz="1300">
                <a:highlight>
                  <a:srgbClr val="FFFFFF"/>
                </a:highlight>
                <a:latin typeface="Arial"/>
                <a:ea typeface="Arial"/>
                <a:cs typeface="Arial"/>
                <a:sym typeface="Arial"/>
              </a:rPr>
              <a:t>Maximum Current is 3.3A</a:t>
            </a:r>
            <a:endParaRPr b="1" sz="1300">
              <a:highlight>
                <a:srgbClr val="FFFFFF"/>
              </a:highlight>
              <a:latin typeface="Arial"/>
              <a:ea typeface="Arial"/>
              <a:cs typeface="Arial"/>
              <a:sym typeface="Arial"/>
            </a:endParaRPr>
          </a:p>
          <a:p>
            <a:pPr indent="0" lvl="0" marL="0" rtl="0" algn="l">
              <a:spcBef>
                <a:spcPts val="320"/>
              </a:spcBef>
              <a:spcAft>
                <a:spcPts val="0"/>
              </a:spcAft>
              <a:buClr>
                <a:schemeClr val="dk1"/>
              </a:buClr>
              <a:buSzPts val="1100"/>
              <a:buFont typeface="Arial"/>
              <a:buNone/>
            </a:pPr>
            <a:r>
              <a:rPr b="1" lang="en-US" sz="1300">
                <a:highlight>
                  <a:srgbClr val="FFFFFF"/>
                </a:highlight>
                <a:latin typeface="Arial"/>
                <a:ea typeface="Arial"/>
                <a:cs typeface="Arial"/>
                <a:sym typeface="Arial"/>
              </a:rPr>
              <a:t>Range of temperature: -50Celsius~100C </a:t>
            </a:r>
            <a:r>
              <a:rPr lang="en-US" sz="1000">
                <a:latin typeface="Arial"/>
                <a:ea typeface="Arial"/>
                <a:cs typeface="Arial"/>
                <a:sym typeface="Arial"/>
              </a:rPr>
              <a:t>saleseeyes</a:t>
            </a:r>
            <a:r>
              <a:rPr lang="en-US" sz="1400">
                <a:highlight>
                  <a:srgbClr val="FFFFFF"/>
                </a:highlight>
                <a:latin typeface="Arial"/>
                <a:ea typeface="Arial"/>
                <a:cs typeface="Arial"/>
                <a:sym typeface="Arial"/>
              </a:rPr>
              <a:t>The module can also be attached to the fingertips of the glove to become a part of the temperature feedback system.</a:t>
            </a:r>
            <a:endParaRPr sz="1400">
              <a:highlight>
                <a:srgbClr val="FFFFFF"/>
              </a:highlight>
              <a:latin typeface="Arial"/>
              <a:ea typeface="Arial"/>
              <a:cs typeface="Arial"/>
              <a:sym typeface="Arial"/>
            </a:endParaRPr>
          </a:p>
          <a:p>
            <a:pPr indent="0" lvl="0" marL="0" rtl="0" algn="l">
              <a:spcBef>
                <a:spcPts val="320"/>
              </a:spcBef>
              <a:spcAft>
                <a:spcPts val="0"/>
              </a:spcAft>
              <a:buClr>
                <a:schemeClr val="dk1"/>
              </a:buClr>
              <a:buSzPts val="1100"/>
              <a:buFont typeface="Arial"/>
              <a:buNone/>
            </a:pPr>
            <a:r>
              <a:t/>
            </a:r>
            <a:endParaRPr sz="1400">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size of these 3 major components are very small which is build on our robot hand and control glove .</a:t>
            </a:r>
            <a:r>
              <a:rPr lang="en-US" sz="1400">
                <a:highlight>
                  <a:srgbClr val="FFFFFF"/>
                </a:highlight>
                <a:latin typeface="Arial"/>
                <a:ea typeface="Arial"/>
                <a:cs typeface="Arial"/>
                <a:sym typeface="Arial"/>
              </a:rPr>
              <a:t>**0.8V is NOT a common model, most projects use 1-3V, we selected 0.8 bc it is accurate</a:t>
            </a:r>
            <a:endParaRPr sz="1400">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51" name="Google Shape;151;g43426edd8d_7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18" name="Shape 18"/>
        <p:cNvGrpSpPr/>
        <p:nvPr/>
      </p:nvGrpSpPr>
      <p:grpSpPr>
        <a:xfrm>
          <a:off x="0" y="0"/>
          <a:ext cx="0" cy="0"/>
          <a:chOff x="0" y="0"/>
          <a:chExt cx="0" cy="0"/>
        </a:xfrm>
      </p:grpSpPr>
      <p:sp>
        <p:nvSpPr>
          <p:cNvPr id="19" name="Google Shape;19;p2"/>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 name="Google Shape;20;p2"/>
          <p:cNvGrpSpPr/>
          <p:nvPr/>
        </p:nvGrpSpPr>
        <p:grpSpPr>
          <a:xfrm>
            <a:off x="-1" y="4390739"/>
            <a:ext cx="6039854" cy="1864377"/>
            <a:chOff x="-1" y="4390739"/>
            <a:chExt cx="5853723" cy="1864377"/>
          </a:xfrm>
        </p:grpSpPr>
        <p:sp>
          <p:nvSpPr>
            <p:cNvPr id="21" name="Google Shape;21;p2"/>
            <p:cNvSpPr/>
            <p:nvPr/>
          </p:nvSpPr>
          <p:spPr>
            <a:xfrm>
              <a:off x="-1" y="4390741"/>
              <a:ext cx="5853723" cy="1864375"/>
            </a:xfrm>
            <a:prstGeom prst="rect">
              <a:avLst/>
            </a:prstGeom>
            <a:solidFill>
              <a:srgbClr val="A3792C"/>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7404.pdf" id="22" name="Google Shape;22;p2"/>
            <p:cNvPicPr preferRelativeResize="0"/>
            <p:nvPr/>
          </p:nvPicPr>
          <p:blipFill rotWithShape="1">
            <a:blip r:embed="rId2">
              <a:alphaModFix/>
            </a:blip>
            <a:srcRect b="0" l="0" r="2920" t="64595"/>
            <a:stretch/>
          </p:blipFill>
          <p:spPr>
            <a:xfrm>
              <a:off x="865" y="4390739"/>
              <a:ext cx="5852857" cy="1861539"/>
            </a:xfrm>
            <a:prstGeom prst="rect">
              <a:avLst/>
            </a:prstGeom>
            <a:solidFill>
              <a:srgbClr val="A3792C"/>
            </a:solidFill>
            <a:ln cap="flat" cmpd="sng" w="9525">
              <a:solidFill>
                <a:schemeClr val="accent1"/>
              </a:solidFill>
              <a:prstDash val="solid"/>
              <a:round/>
              <a:headEnd len="sm" w="sm" type="none"/>
              <a:tailEnd len="sm" w="sm" type="none"/>
            </a:ln>
          </p:spPr>
        </p:pic>
      </p:grpSp>
      <p:sp>
        <p:nvSpPr>
          <p:cNvPr id="23" name="Google Shape;23;p2"/>
          <p:cNvSpPr/>
          <p:nvPr/>
        </p:nvSpPr>
        <p:spPr>
          <a:xfrm>
            <a:off x="0" y="0"/>
            <a:ext cx="9144000" cy="10035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2"/>
          <p:cNvSpPr txBox="1"/>
          <p:nvPr>
            <p:ph type="title"/>
          </p:nvPr>
        </p:nvSpPr>
        <p:spPr>
          <a:xfrm>
            <a:off x="335475" y="4585792"/>
            <a:ext cx="4744901" cy="1655878"/>
          </a:xfrm>
          <a:prstGeom prst="rect">
            <a:avLst/>
          </a:prstGeom>
          <a:noFill/>
          <a:ln>
            <a:noFill/>
          </a:ln>
        </p:spPr>
        <p:txBody>
          <a:bodyPr anchorCtr="0" anchor="t" bIns="45700" lIns="91425" spcFirstLastPara="1" rIns="91425" wrap="square" tIns="45700"/>
          <a:lstStyle>
            <a:lvl1pPr lvl="0" marR="0" rtl="0" algn="l">
              <a:lnSpc>
                <a:spcPct val="91428"/>
              </a:lnSpc>
              <a:spcBef>
                <a:spcPts val="0"/>
              </a:spcBef>
              <a:spcAft>
                <a:spcPts val="0"/>
              </a:spcAft>
              <a:buClr>
                <a:srgbClr val="D19B23"/>
              </a:buClr>
              <a:buSzPts val="7000"/>
              <a:buFont typeface="Impact"/>
              <a:buNone/>
              <a:defRPr b="0" i="0" sz="7000" u="none" cap="none" strike="noStrike">
                <a:solidFill>
                  <a:srgbClr val="D19B23"/>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2"/>
          <p:cNvSpPr txBox="1"/>
          <p:nvPr>
            <p:ph idx="1" type="body"/>
          </p:nvPr>
        </p:nvSpPr>
        <p:spPr>
          <a:xfrm>
            <a:off x="5747499" y="5623128"/>
            <a:ext cx="3112338" cy="311740"/>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rgbClr val="A3792C"/>
              </a:buClr>
              <a:buSzPts val="1400"/>
              <a:buFont typeface="Arial"/>
              <a:buNone/>
              <a:defRPr b="1" i="0" sz="1400" u="none" cap="none" strike="noStrike">
                <a:solidFill>
                  <a:srgbClr val="A3792C"/>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Google Shape;26;p2"/>
          <p:cNvSpPr txBox="1"/>
          <p:nvPr>
            <p:ph idx="2" type="body"/>
          </p:nvPr>
        </p:nvSpPr>
        <p:spPr>
          <a:xfrm>
            <a:off x="5747500" y="5918450"/>
            <a:ext cx="3112338" cy="33382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80"/>
              </a:spcBef>
              <a:spcAft>
                <a:spcPts val="0"/>
              </a:spcAft>
              <a:buClr>
                <a:srgbClr val="A3792C"/>
              </a:buClr>
              <a:buSzPts val="1400"/>
              <a:buFont typeface="Arial"/>
              <a:buNone/>
              <a:defRPr b="0" i="0" sz="1400" u="none" cap="none" strike="noStrike">
                <a:solidFill>
                  <a:srgbClr val="A3792C"/>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Google Shape;27;p2"/>
          <p:cNvSpPr txBox="1"/>
          <p:nvPr>
            <p:ph idx="10" type="dt"/>
          </p:nvPr>
        </p:nvSpPr>
        <p:spPr>
          <a:xfrm>
            <a:off x="5747498" y="6277181"/>
            <a:ext cx="3112591"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2"/>
          <p:cNvSpPr txBox="1"/>
          <p:nvPr>
            <p:ph idx="3" type="body"/>
          </p:nvPr>
        </p:nvSpPr>
        <p:spPr>
          <a:xfrm>
            <a:off x="5745085" y="4457139"/>
            <a:ext cx="3115004" cy="1165989"/>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595959"/>
              </a:buClr>
              <a:buSzPts val="3200"/>
              <a:buFont typeface="Impact"/>
              <a:buNone/>
              <a:defRPr b="0" i="0" sz="3200" u="none" cap="none" strike="noStrike">
                <a:solidFill>
                  <a:srgbClr val="595959"/>
                </a:solidFill>
                <a:latin typeface="Impact"/>
                <a:ea typeface="Impact"/>
                <a:cs typeface="Impact"/>
                <a:sym typeface="Impact"/>
              </a:defRPr>
            </a:lvl1pPr>
            <a:lvl2pPr indent="-228600" lvl="1" marL="914400" marR="0" rtl="0" algn="l">
              <a:lnSpc>
                <a:spcPct val="90816"/>
              </a:lnSpc>
              <a:spcBef>
                <a:spcPts val="0"/>
              </a:spcBef>
              <a:spcAft>
                <a:spcPts val="0"/>
              </a:spcAft>
              <a:buClr>
                <a:srgbClr val="A3792C"/>
              </a:buClr>
              <a:buSzPts val="9800"/>
              <a:buFont typeface="Arial"/>
              <a:buNone/>
              <a:defRPr b="0" i="0" sz="9800" u="none" cap="none" strike="noStrike">
                <a:solidFill>
                  <a:srgbClr val="A3792C"/>
                </a:solidFill>
                <a:latin typeface="Impact"/>
                <a:ea typeface="Impact"/>
                <a:cs typeface="Impact"/>
                <a:sym typeface="Impact"/>
              </a:defRPr>
            </a:lvl2pPr>
            <a:lvl3pPr indent="-228600" lvl="2" marL="1371600" marR="0" rtl="0" algn="l">
              <a:lnSpc>
                <a:spcPct val="100000"/>
              </a:lnSpc>
              <a:spcBef>
                <a:spcPts val="0"/>
              </a:spcBef>
              <a:spcAft>
                <a:spcPts val="0"/>
              </a:spcAft>
              <a:buClr>
                <a:srgbClr val="A5A5A5"/>
              </a:buClr>
              <a:buSzPts val="4000"/>
              <a:buFont typeface="Merriweather Sans"/>
              <a:buNone/>
              <a:defRPr b="0" i="0" sz="4000" u="none" cap="none" strike="noStrike">
                <a:solidFill>
                  <a:srgbClr val="A5A5A5"/>
                </a:solidFill>
                <a:latin typeface="Impact"/>
                <a:ea typeface="Impact"/>
                <a:cs typeface="Impact"/>
                <a:sym typeface="Impact"/>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2"/>
          <p:cNvSpPr/>
          <p:nvPr>
            <p:ph idx="4" type="pic"/>
          </p:nvPr>
        </p:nvSpPr>
        <p:spPr>
          <a:xfrm>
            <a:off x="0" y="0"/>
            <a:ext cx="9144000" cy="4391025"/>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No Subtitle">
  <p:cSld name="Text Only No Subtitle">
    <p:spTree>
      <p:nvGrpSpPr>
        <p:cNvPr id="30" name="Shape 30"/>
        <p:cNvGrpSpPr/>
        <p:nvPr/>
      </p:nvGrpSpPr>
      <p:grpSpPr>
        <a:xfrm>
          <a:off x="0" y="0"/>
          <a:ext cx="0" cy="0"/>
          <a:chOff x="0" y="0"/>
          <a:chExt cx="0" cy="0"/>
        </a:xfrm>
      </p:grpSpPr>
      <p:sp>
        <p:nvSpPr>
          <p:cNvPr id="31" name="Google Shape;31;p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3"/>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3"/>
          <p:cNvSpPr txBox="1"/>
          <p:nvPr>
            <p:ph idx="1" type="body"/>
          </p:nvPr>
        </p:nvSpPr>
        <p:spPr>
          <a:xfrm>
            <a:off x="457200" y="1195137"/>
            <a:ext cx="8235949" cy="4739471"/>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34" name="Shape 34"/>
        <p:cNvGrpSpPr/>
        <p:nvPr/>
      </p:nvGrpSpPr>
      <p:grpSpPr>
        <a:xfrm>
          <a:off x="0" y="0"/>
          <a:ext cx="0" cy="0"/>
          <a:chOff x="0" y="0"/>
          <a:chExt cx="0" cy="0"/>
        </a:xfrm>
      </p:grpSpPr>
      <p:sp>
        <p:nvSpPr>
          <p:cNvPr id="35" name="Google Shape;35;p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4"/>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8" name="Google Shape;38;p4"/>
          <p:cNvSpPr txBox="1"/>
          <p:nvPr>
            <p:ph idx="2" type="body"/>
          </p:nvPr>
        </p:nvSpPr>
        <p:spPr>
          <a:xfrm>
            <a:off x="457200" y="1608139"/>
            <a:ext cx="8235949" cy="4326469"/>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39" name="Google Shape;39;p4"/>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40" name="Shape 40"/>
        <p:cNvGrpSpPr/>
        <p:nvPr/>
      </p:nvGrpSpPr>
      <p:grpSpPr>
        <a:xfrm>
          <a:off x="0" y="0"/>
          <a:ext cx="0" cy="0"/>
          <a:chOff x="0" y="0"/>
          <a:chExt cx="0" cy="0"/>
        </a:xfrm>
      </p:grpSpPr>
      <p:sp>
        <p:nvSpPr>
          <p:cNvPr id="41" name="Google Shape;41;p5"/>
          <p:cNvSpPr/>
          <p:nvPr/>
        </p:nvSpPr>
        <p:spPr>
          <a:xfrm>
            <a:off x="0" y="-1"/>
            <a:ext cx="9144000" cy="1331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42" name="Shape 42"/>
        <p:cNvGrpSpPr/>
        <p:nvPr/>
      </p:nvGrpSpPr>
      <p:grpSpPr>
        <a:xfrm>
          <a:off x="0" y="0"/>
          <a:ext cx="0" cy="0"/>
          <a:chOff x="0" y="0"/>
          <a:chExt cx="0" cy="0"/>
        </a:xfrm>
      </p:grpSpPr>
      <p:sp>
        <p:nvSpPr>
          <p:cNvPr id="43" name="Google Shape;43;p6"/>
          <p:cNvSpPr/>
          <p:nvPr/>
        </p:nvSpPr>
        <p:spPr>
          <a:xfrm>
            <a:off x="0" y="-1"/>
            <a:ext cx="9144000" cy="9545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6"/>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 name="Google Shape;45;p6"/>
          <p:cNvGrpSpPr/>
          <p:nvPr/>
        </p:nvGrpSpPr>
        <p:grpSpPr>
          <a:xfrm>
            <a:off x="-13512" y="4147563"/>
            <a:ext cx="6975508" cy="2304038"/>
            <a:chOff x="-13512" y="4147563"/>
            <a:chExt cx="6975508" cy="2304038"/>
          </a:xfrm>
        </p:grpSpPr>
        <p:sp>
          <p:nvSpPr>
            <p:cNvPr id="46" name="Google Shape;46;p6"/>
            <p:cNvSpPr/>
            <p:nvPr/>
          </p:nvSpPr>
          <p:spPr>
            <a:xfrm>
              <a:off x="-13511" y="4147563"/>
              <a:ext cx="6975507" cy="2304038"/>
            </a:xfrm>
            <a:prstGeom prst="rect">
              <a:avLst/>
            </a:prstGeom>
            <a:solidFill>
              <a:srgbClr val="D19B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30blk.pdf" id="47" name="Google Shape;47;p6"/>
            <p:cNvPicPr preferRelativeResize="0"/>
            <p:nvPr/>
          </p:nvPicPr>
          <p:blipFill rotWithShape="1">
            <a:blip r:embed="rId2">
              <a:alphaModFix/>
            </a:blip>
            <a:srcRect b="0" l="1525" r="22190" t="22542"/>
            <a:stretch/>
          </p:blipFill>
          <p:spPr>
            <a:xfrm>
              <a:off x="-13512" y="4147563"/>
              <a:ext cx="6975507" cy="2304038"/>
            </a:xfrm>
            <a:prstGeom prst="rect">
              <a:avLst/>
            </a:prstGeom>
            <a:noFill/>
            <a:ln>
              <a:noFill/>
            </a:ln>
          </p:spPr>
        </p:pic>
      </p:grpSp>
      <p:cxnSp>
        <p:nvCxnSpPr>
          <p:cNvPr id="48" name="Google Shape;48;p6"/>
          <p:cNvCxnSpPr/>
          <p:nvPr/>
        </p:nvCxnSpPr>
        <p:spPr>
          <a:xfrm>
            <a:off x="948976" y="5832568"/>
            <a:ext cx="5958973" cy="0"/>
          </a:xfrm>
          <a:prstGeom prst="straightConnector1">
            <a:avLst/>
          </a:prstGeom>
          <a:noFill/>
          <a:ln cap="flat" cmpd="sng" w="9525">
            <a:solidFill>
              <a:srgbClr val="FFFFFF"/>
            </a:solidFill>
            <a:prstDash val="dash"/>
            <a:round/>
            <a:headEnd len="sm" w="sm" type="none"/>
            <a:tailEnd len="sm" w="sm" type="none"/>
          </a:ln>
        </p:spPr>
      </p:cxnSp>
      <p:cxnSp>
        <p:nvCxnSpPr>
          <p:cNvPr id="49" name="Google Shape;49;p6"/>
          <p:cNvCxnSpPr/>
          <p:nvPr/>
        </p:nvCxnSpPr>
        <p:spPr>
          <a:xfrm>
            <a:off x="948976" y="6340619"/>
            <a:ext cx="5958973" cy="0"/>
          </a:xfrm>
          <a:prstGeom prst="straightConnector1">
            <a:avLst/>
          </a:prstGeom>
          <a:noFill/>
          <a:ln cap="flat" cmpd="sng" w="9525">
            <a:solidFill>
              <a:srgbClr val="FFFFFF"/>
            </a:solidFill>
            <a:prstDash val="dash"/>
            <a:round/>
            <a:headEnd len="sm" w="sm" type="none"/>
            <a:tailEnd len="sm" w="sm" type="none"/>
          </a:ln>
        </p:spPr>
      </p:cxnSp>
      <p:sp>
        <p:nvSpPr>
          <p:cNvPr id="50" name="Google Shape;50;p6"/>
          <p:cNvSpPr txBox="1"/>
          <p:nvPr/>
        </p:nvSpPr>
        <p:spPr>
          <a:xfrm>
            <a:off x="796576" y="4303767"/>
            <a:ext cx="6111373"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4400"/>
              <a:buFont typeface="Calibri"/>
              <a:buNone/>
            </a:pPr>
            <a:r>
              <a:t/>
            </a:r>
            <a:endParaRPr sz="4400">
              <a:solidFill>
                <a:schemeClr val="lt1"/>
              </a:solidFill>
              <a:latin typeface="Impact"/>
              <a:ea typeface="Impact"/>
              <a:cs typeface="Impact"/>
              <a:sym typeface="Impact"/>
            </a:endParaRPr>
          </a:p>
        </p:txBody>
      </p:sp>
      <p:sp>
        <p:nvSpPr>
          <p:cNvPr id="51" name="Google Shape;51;p6"/>
          <p:cNvSpPr txBox="1"/>
          <p:nvPr>
            <p:ph type="title"/>
          </p:nvPr>
        </p:nvSpPr>
        <p:spPr>
          <a:xfrm>
            <a:off x="794282" y="4240779"/>
            <a:ext cx="6113667" cy="1591789"/>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756C66"/>
              </a:buClr>
              <a:buSzPts val="6500"/>
              <a:buFont typeface="Impact"/>
              <a:buNone/>
              <a:defRPr b="0" i="0" sz="6500" u="none" cap="none" strike="noStrike">
                <a:solidFill>
                  <a:srgbClr val="756C66"/>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6"/>
          <p:cNvSpPr txBox="1"/>
          <p:nvPr>
            <p:ph idx="1" type="body"/>
          </p:nvPr>
        </p:nvSpPr>
        <p:spPr>
          <a:xfrm>
            <a:off x="794282" y="5799368"/>
            <a:ext cx="6113667" cy="556817"/>
          </a:xfrm>
          <a:prstGeom prst="rect">
            <a:avLst/>
          </a:prstGeom>
          <a:noFill/>
          <a:ln>
            <a:noFill/>
          </a:ln>
        </p:spPr>
        <p:txBody>
          <a:bodyPr anchorCtr="0" anchor="t" bIns="45700" lIns="91425" spcFirstLastPara="1" rIns="91425" wrap="square" tIns="45700"/>
          <a:lstStyle>
            <a:lvl1pPr indent="-228600" lvl="0" marL="457200" marR="0" rtl="0" algn="l">
              <a:spcBef>
                <a:spcPts val="640"/>
              </a:spcBef>
              <a:spcAft>
                <a:spcPts val="0"/>
              </a:spcAft>
              <a:buClr>
                <a:schemeClr val="lt1"/>
              </a:buClr>
              <a:buSzPts val="3200"/>
              <a:buFont typeface="Impact"/>
              <a:buNone/>
              <a:defRPr b="0" i="0" sz="3200" u="none" cap="none" strike="noStrike">
                <a:solidFill>
                  <a:schemeClr val="lt1"/>
                </a:solidFill>
                <a:latin typeface="Impact"/>
                <a:ea typeface="Impact"/>
                <a:cs typeface="Impact"/>
                <a:sym typeface="Impact"/>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Impact"/>
                <a:ea typeface="Impact"/>
                <a:cs typeface="Impact"/>
                <a:sym typeface="Impact"/>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Impact"/>
                <a:ea typeface="Impact"/>
                <a:cs typeface="Impact"/>
                <a:sym typeface="Impact"/>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Impact"/>
                <a:ea typeface="Impact"/>
                <a:cs typeface="Impact"/>
                <a:sym typeface="Impact"/>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Impact"/>
                <a:ea typeface="Impact"/>
                <a:cs typeface="Impact"/>
                <a:sym typeface="Impac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PU_sigtab.eps" id="53" name="Google Shape;53;p6"/>
          <p:cNvPicPr preferRelativeResize="0"/>
          <p:nvPr/>
        </p:nvPicPr>
        <p:blipFill rotWithShape="1">
          <a:blip r:embed="rId3">
            <a:alphaModFix/>
          </a:blip>
          <a:srcRect b="12554" l="0" r="0" t="-166"/>
          <a:stretch/>
        </p:blipFill>
        <p:spPr>
          <a:xfrm>
            <a:off x="7057556" y="-8411"/>
            <a:ext cx="1942418" cy="1021073"/>
          </a:xfrm>
          <a:prstGeom prst="rect">
            <a:avLst/>
          </a:prstGeom>
          <a:noFill/>
          <a:ln>
            <a:noFill/>
          </a:ln>
        </p:spPr>
      </p:pic>
      <p:sp>
        <p:nvSpPr>
          <p:cNvPr id="54" name="Google Shape;54;p6"/>
          <p:cNvSpPr/>
          <p:nvPr>
            <p:ph idx="2" type="pic"/>
          </p:nvPr>
        </p:nvSpPr>
        <p:spPr>
          <a:xfrm>
            <a:off x="-13512" y="-8411"/>
            <a:ext cx="6976288" cy="4156549"/>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Picture">
  <p:cSld name="Text and Picture">
    <p:spTree>
      <p:nvGrpSpPr>
        <p:cNvPr id="55" name="Shape 55"/>
        <p:cNvGrpSpPr/>
        <p:nvPr/>
      </p:nvGrpSpPr>
      <p:grpSpPr>
        <a:xfrm>
          <a:off x="0" y="0"/>
          <a:ext cx="0" cy="0"/>
          <a:chOff x="0" y="0"/>
          <a:chExt cx="0" cy="0"/>
        </a:xfrm>
      </p:grpSpPr>
      <p:sp>
        <p:nvSpPr>
          <p:cNvPr id="56" name="Google Shape;56;p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7"/>
          <p:cNvSpPr txBox="1"/>
          <p:nvPr>
            <p:ph idx="1" type="body"/>
          </p:nvPr>
        </p:nvSpPr>
        <p:spPr>
          <a:xfrm>
            <a:off x="457200" y="1600201"/>
            <a:ext cx="3948530" cy="4342708"/>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7"/>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7"/>
          <p:cNvSpPr/>
          <p:nvPr>
            <p:ph idx="2" type="pic"/>
          </p:nvPr>
        </p:nvSpPr>
        <p:spPr>
          <a:xfrm>
            <a:off x="4671604" y="1600373"/>
            <a:ext cx="4015195" cy="4342542"/>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7"/>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61" name="Google Shape;61;p7"/>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62" name="Shape 62"/>
        <p:cNvGrpSpPr/>
        <p:nvPr/>
      </p:nvGrpSpPr>
      <p:grpSpPr>
        <a:xfrm>
          <a:off x="0" y="0"/>
          <a:ext cx="0" cy="0"/>
          <a:chOff x="0" y="0"/>
          <a:chExt cx="0" cy="0"/>
        </a:xfrm>
      </p:grpSpPr>
      <p:sp>
        <p:nvSpPr>
          <p:cNvPr id="63" name="Google Shape;63;p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8"/>
          <p:cNvSpPr txBox="1"/>
          <p:nvPr>
            <p:ph idx="1" type="body"/>
          </p:nvPr>
        </p:nvSpPr>
        <p:spPr>
          <a:xfrm>
            <a:off x="457200" y="1600201"/>
            <a:ext cx="3948530" cy="4334408"/>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8"/>
          <p:cNvSpPr txBox="1"/>
          <p:nvPr>
            <p:ph idx="2" type="body"/>
          </p:nvPr>
        </p:nvSpPr>
        <p:spPr>
          <a:xfrm>
            <a:off x="4648200" y="1600201"/>
            <a:ext cx="4038600" cy="4334408"/>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p8"/>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8"/>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68" name="Google Shape;68;p8"/>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69" name="Shape 69"/>
        <p:cNvGrpSpPr/>
        <p:nvPr/>
      </p:nvGrpSpPr>
      <p:grpSpPr>
        <a:xfrm>
          <a:off x="0" y="0"/>
          <a:ext cx="0" cy="0"/>
          <a:chOff x="0" y="0"/>
          <a:chExt cx="0" cy="0"/>
        </a:xfrm>
      </p:grpSpPr>
      <p:sp>
        <p:nvSpPr>
          <p:cNvPr id="70" name="Google Shape;70;p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9"/>
          <p:cNvSpPr txBox="1"/>
          <p:nvPr>
            <p:ph idx="1" type="body"/>
          </p:nvPr>
        </p:nvSpPr>
        <p:spPr>
          <a:xfrm>
            <a:off x="457200" y="1535113"/>
            <a:ext cx="3948888" cy="639762"/>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2" name="Google Shape;72;p9"/>
          <p:cNvSpPr txBox="1"/>
          <p:nvPr>
            <p:ph idx="2" type="body"/>
          </p:nvPr>
        </p:nvSpPr>
        <p:spPr>
          <a:xfrm>
            <a:off x="457200" y="2174875"/>
            <a:ext cx="3948888" cy="3768033"/>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73" name="Google Shape;73;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4" name="Google Shape;74;p9"/>
          <p:cNvSpPr txBox="1"/>
          <p:nvPr>
            <p:ph idx="4" type="body"/>
          </p:nvPr>
        </p:nvSpPr>
        <p:spPr>
          <a:xfrm>
            <a:off x="4645025" y="2174875"/>
            <a:ext cx="4041775" cy="3768033"/>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75" name="Google Shape;75;p9"/>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9"/>
          <p:cNvSpPr txBox="1"/>
          <p:nvPr>
            <p:ph idx="5"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77" name="Google Shape;77;p9"/>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Only">
  <p:cSld name="Title and Subtitle Only">
    <p:spTree>
      <p:nvGrpSpPr>
        <p:cNvPr id="78" name="Shape 78"/>
        <p:cNvGrpSpPr/>
        <p:nvPr/>
      </p:nvGrpSpPr>
      <p:grpSpPr>
        <a:xfrm>
          <a:off x="0" y="0"/>
          <a:ext cx="0" cy="0"/>
          <a:chOff x="0" y="0"/>
          <a:chExt cx="0" cy="0"/>
        </a:xfrm>
      </p:grpSpPr>
      <p:sp>
        <p:nvSpPr>
          <p:cNvPr id="79" name="Google Shape;79;p1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0"/>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10"/>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82" name="Google Shape;82;p10"/>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PU_sig132.tif" id="10" name="Google Shape;10;p1"/>
          <p:cNvPicPr preferRelativeResize="0"/>
          <p:nvPr/>
        </p:nvPicPr>
        <p:blipFill rotWithShape="1">
          <a:blip r:embed="rId1">
            <a:alphaModFix/>
          </a:blip>
          <a:srcRect b="0" l="0" r="0" t="0"/>
          <a:stretch/>
        </p:blipFill>
        <p:spPr>
          <a:xfrm>
            <a:off x="457200" y="6075632"/>
            <a:ext cx="1523874" cy="479171"/>
          </a:xfrm>
          <a:prstGeom prst="rect">
            <a:avLst/>
          </a:prstGeom>
          <a:noFill/>
          <a:ln>
            <a:noFill/>
          </a:ln>
        </p:spPr>
      </p:pic>
      <p:grpSp>
        <p:nvGrpSpPr>
          <p:cNvPr id="11" name="Google Shape;11;p1"/>
          <p:cNvGrpSpPr/>
          <p:nvPr/>
        </p:nvGrpSpPr>
        <p:grpSpPr>
          <a:xfrm>
            <a:off x="0" y="0"/>
            <a:ext cx="9157137" cy="915109"/>
            <a:chOff x="0" y="0"/>
            <a:chExt cx="9157137" cy="915109"/>
          </a:xfrm>
        </p:grpSpPr>
        <p:sp>
          <p:nvSpPr>
            <p:cNvPr id="12" name="Google Shape;12;p1"/>
            <p:cNvSpPr/>
            <p:nvPr/>
          </p:nvSpPr>
          <p:spPr>
            <a:xfrm>
              <a:off x="0" y="0"/>
              <a:ext cx="9144000" cy="91510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2_lines_white.pdf" id="13" name="Google Shape;13;p1"/>
            <p:cNvPicPr preferRelativeResize="0"/>
            <p:nvPr/>
          </p:nvPicPr>
          <p:blipFill rotWithShape="1">
            <a:blip r:embed="rId2">
              <a:alphaModFix/>
            </a:blip>
            <a:srcRect b="48017" l="22581" r="22582" t="22581"/>
            <a:stretch/>
          </p:blipFill>
          <p:spPr>
            <a:xfrm>
              <a:off x="13137" y="1"/>
              <a:ext cx="9144000" cy="915108"/>
            </a:xfrm>
            <a:prstGeom prst="rect">
              <a:avLst/>
            </a:prstGeom>
            <a:noFill/>
            <a:ln>
              <a:noFill/>
            </a:ln>
          </p:spPr>
        </p:pic>
      </p:grpSp>
      <p:sp>
        <p:nvSpPr>
          <p:cNvPr id="14" name="Google Shape;14;p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
          <p:cNvSpPr txBox="1"/>
          <p:nvPr>
            <p:ph idx="1" type="body"/>
          </p:nvPr>
        </p:nvSpPr>
        <p:spPr>
          <a:xfrm>
            <a:off x="457200" y="1721492"/>
            <a:ext cx="8235950" cy="4221416"/>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1"/>
          <p:cNvSpPr txBox="1"/>
          <p:nvPr/>
        </p:nvSpPr>
        <p:spPr>
          <a:xfrm>
            <a:off x="367130" y="1535528"/>
            <a:ext cx="83260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7.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1"/>
          <p:cNvSpPr txBox="1"/>
          <p:nvPr>
            <p:ph type="title"/>
          </p:nvPr>
        </p:nvSpPr>
        <p:spPr>
          <a:xfrm>
            <a:off x="0" y="4405443"/>
            <a:ext cx="6608618" cy="1864086"/>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rgbClr val="D19B23"/>
              </a:buClr>
              <a:buSzPts val="4800"/>
              <a:buFont typeface="Impact"/>
              <a:buNone/>
            </a:pPr>
            <a:r>
              <a:rPr b="0" i="0" lang="en-US" sz="4800" u="none" cap="none" strike="noStrike">
                <a:solidFill>
                  <a:srgbClr val="D19B23"/>
                </a:solidFill>
                <a:latin typeface="Impact"/>
                <a:ea typeface="Impact"/>
                <a:cs typeface="Impact"/>
                <a:sym typeface="Impact"/>
              </a:rPr>
              <a:t>ECE477 MIDTERM DESIGN REVIEW: TEAM #7</a:t>
            </a:r>
            <a:br>
              <a:rPr b="0" i="0" lang="en-US" sz="4800" u="none" cap="none" strike="noStrike">
                <a:solidFill>
                  <a:srgbClr val="D19B23"/>
                </a:solidFill>
                <a:latin typeface="Impact"/>
                <a:ea typeface="Impact"/>
                <a:cs typeface="Impact"/>
                <a:sym typeface="Impact"/>
              </a:rPr>
            </a:br>
            <a:endParaRPr b="0" i="0" sz="4800" u="none" cap="none" strike="noStrike">
              <a:solidFill>
                <a:srgbClr val="D19B23"/>
              </a:solidFill>
              <a:latin typeface="Impact"/>
              <a:ea typeface="Impact"/>
              <a:cs typeface="Impact"/>
              <a:sym typeface="Impact"/>
            </a:endParaRPr>
          </a:p>
        </p:txBody>
      </p:sp>
      <p:pic>
        <p:nvPicPr>
          <p:cNvPr descr="PU_sigtab.eps" id="89" name="Google Shape;89;p11"/>
          <p:cNvPicPr preferRelativeResize="0"/>
          <p:nvPr/>
        </p:nvPicPr>
        <p:blipFill rotWithShape="1">
          <a:blip r:embed="rId3">
            <a:alphaModFix/>
          </a:blip>
          <a:srcRect b="12554" l="0" r="0" t="-166"/>
          <a:stretch/>
        </p:blipFill>
        <p:spPr>
          <a:xfrm>
            <a:off x="7201582" y="5836927"/>
            <a:ext cx="1942418" cy="1021073"/>
          </a:xfrm>
          <a:prstGeom prst="rect">
            <a:avLst/>
          </a:prstGeom>
          <a:noFill/>
          <a:ln>
            <a:noFill/>
          </a:ln>
        </p:spPr>
      </p:pic>
      <p:sp>
        <p:nvSpPr>
          <p:cNvPr id="90" name="Google Shape;90;p11"/>
          <p:cNvSpPr/>
          <p:nvPr>
            <p:ph idx="4" type="pic"/>
          </p:nvPr>
        </p:nvSpPr>
        <p:spPr>
          <a:xfrm>
            <a:off x="0" y="-4"/>
            <a:ext cx="9144000" cy="4391025"/>
          </a:xfrm>
          <a:prstGeom prst="rect">
            <a:avLst/>
          </a:prstGeom>
          <a:noFill/>
          <a:ln>
            <a:noFill/>
          </a:ln>
        </p:spPr>
        <p:txBody>
          <a:bodyPr anchorCtr="0" anchor="t" bIns="45700" lIns="91425" spcFirstLastPara="1" rIns="91425" wrap="square" tIns="45700">
            <a:noAutofit/>
          </a:bodyPr>
          <a:lstStyle/>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rPr lang="en-US"/>
              <a:t>Yaodong Shen, Carol Lo, Yao Chen，Jia En Chua</a:t>
            </a:r>
            <a:endParaRPr/>
          </a:p>
        </p:txBody>
      </p:sp>
      <p:sp>
        <p:nvSpPr>
          <p:cNvPr id="91" name="Google Shape;91;p11"/>
          <p:cNvSpPr txBox="1"/>
          <p:nvPr/>
        </p:nvSpPr>
        <p:spPr>
          <a:xfrm>
            <a:off x="2162317" y="2018581"/>
            <a:ext cx="50392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2" name="Google Shape;92;p11"/>
          <p:cNvPicPr preferRelativeResize="0"/>
          <p:nvPr/>
        </p:nvPicPr>
        <p:blipFill>
          <a:blip r:embed="rId4">
            <a:alphaModFix/>
          </a:blip>
          <a:stretch>
            <a:fillRect/>
          </a:stretch>
        </p:blipFill>
        <p:spPr>
          <a:xfrm>
            <a:off x="1520925" y="167563"/>
            <a:ext cx="5862630" cy="39084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BLOCK DIAGRAM</a:t>
            </a:r>
            <a:endParaRPr b="0" i="0" sz="4400" u="none" cap="none" strike="noStrike">
              <a:solidFill>
                <a:schemeClr val="lt1"/>
              </a:solidFill>
              <a:latin typeface="Impact"/>
              <a:ea typeface="Impact"/>
              <a:cs typeface="Impact"/>
              <a:sym typeface="Impact"/>
            </a:endParaRPr>
          </a:p>
        </p:txBody>
      </p:sp>
      <p:pic>
        <p:nvPicPr>
          <p:cNvPr id="162" name="Google Shape;162;p20"/>
          <p:cNvPicPr preferRelativeResize="0"/>
          <p:nvPr/>
        </p:nvPicPr>
        <p:blipFill>
          <a:blip r:embed="rId3">
            <a:alphaModFix/>
          </a:blip>
          <a:stretch>
            <a:fillRect/>
          </a:stretch>
        </p:blipFill>
        <p:spPr>
          <a:xfrm>
            <a:off x="843063" y="973500"/>
            <a:ext cx="7464226" cy="4910999"/>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PACKAGING DESIGN</a:t>
            </a:r>
            <a:endParaRPr b="0" i="0" sz="4400" u="none" cap="none" strike="noStrike">
              <a:solidFill>
                <a:schemeClr val="lt1"/>
              </a:solidFill>
              <a:latin typeface="Impact"/>
              <a:ea typeface="Impact"/>
              <a:cs typeface="Impact"/>
              <a:sym typeface="Impact"/>
            </a:endParaRPr>
          </a:p>
        </p:txBody>
      </p:sp>
      <p:pic>
        <p:nvPicPr>
          <p:cNvPr id="168" name="Google Shape;168;p21"/>
          <p:cNvPicPr preferRelativeResize="0"/>
          <p:nvPr/>
        </p:nvPicPr>
        <p:blipFill>
          <a:blip r:embed="rId3">
            <a:alphaModFix/>
          </a:blip>
          <a:stretch>
            <a:fillRect/>
          </a:stretch>
        </p:blipFill>
        <p:spPr>
          <a:xfrm>
            <a:off x="4591049" y="3302749"/>
            <a:ext cx="4338525" cy="2830475"/>
          </a:xfrm>
          <a:prstGeom prst="rect">
            <a:avLst/>
          </a:prstGeom>
          <a:noFill/>
          <a:ln>
            <a:noFill/>
          </a:ln>
        </p:spPr>
      </p:pic>
      <p:pic>
        <p:nvPicPr>
          <p:cNvPr id="169" name="Google Shape;169;p21"/>
          <p:cNvPicPr preferRelativeResize="0"/>
          <p:nvPr/>
        </p:nvPicPr>
        <p:blipFill>
          <a:blip r:embed="rId4">
            <a:alphaModFix/>
          </a:blip>
          <a:stretch>
            <a:fillRect/>
          </a:stretch>
        </p:blipFill>
        <p:spPr>
          <a:xfrm rot="10800000">
            <a:off x="4591050" y="1466314"/>
            <a:ext cx="2102275" cy="1576698"/>
          </a:xfrm>
          <a:prstGeom prst="rect">
            <a:avLst/>
          </a:prstGeom>
          <a:noFill/>
          <a:ln>
            <a:noFill/>
          </a:ln>
        </p:spPr>
      </p:pic>
      <p:pic>
        <p:nvPicPr>
          <p:cNvPr id="170" name="Google Shape;170;p21"/>
          <p:cNvPicPr preferRelativeResize="0"/>
          <p:nvPr/>
        </p:nvPicPr>
        <p:blipFill>
          <a:blip r:embed="rId5">
            <a:alphaModFix/>
          </a:blip>
          <a:stretch>
            <a:fillRect/>
          </a:stretch>
        </p:blipFill>
        <p:spPr>
          <a:xfrm rot="10800000">
            <a:off x="6827302" y="1466307"/>
            <a:ext cx="2102275" cy="1576706"/>
          </a:xfrm>
          <a:prstGeom prst="rect">
            <a:avLst/>
          </a:prstGeom>
          <a:noFill/>
          <a:ln>
            <a:noFill/>
          </a:ln>
        </p:spPr>
      </p:pic>
      <p:pic>
        <p:nvPicPr>
          <p:cNvPr id="171" name="Google Shape;171;p21"/>
          <p:cNvPicPr preferRelativeResize="0"/>
          <p:nvPr/>
        </p:nvPicPr>
        <p:blipFill rotWithShape="1">
          <a:blip r:embed="rId6">
            <a:alphaModFix/>
          </a:blip>
          <a:srcRect b="0" l="28031" r="27726" t="0"/>
          <a:stretch/>
        </p:blipFill>
        <p:spPr>
          <a:xfrm>
            <a:off x="270375" y="1264300"/>
            <a:ext cx="1777624" cy="1842101"/>
          </a:xfrm>
          <a:prstGeom prst="rect">
            <a:avLst/>
          </a:prstGeom>
          <a:noFill/>
          <a:ln>
            <a:noFill/>
          </a:ln>
        </p:spPr>
      </p:pic>
      <p:pic>
        <p:nvPicPr>
          <p:cNvPr id="172" name="Google Shape;172;p21"/>
          <p:cNvPicPr preferRelativeResize="0"/>
          <p:nvPr/>
        </p:nvPicPr>
        <p:blipFill>
          <a:blip r:embed="rId7">
            <a:alphaModFix/>
          </a:blip>
          <a:stretch>
            <a:fillRect/>
          </a:stretch>
        </p:blipFill>
        <p:spPr>
          <a:xfrm>
            <a:off x="1855600" y="2749876"/>
            <a:ext cx="2424555" cy="3332848"/>
          </a:xfrm>
          <a:prstGeom prst="rect">
            <a:avLst/>
          </a:prstGeom>
          <a:noFill/>
          <a:ln>
            <a:noFill/>
          </a:ln>
        </p:spPr>
      </p:pic>
      <p:cxnSp>
        <p:nvCxnSpPr>
          <p:cNvPr id="173" name="Google Shape;173;p21"/>
          <p:cNvCxnSpPr/>
          <p:nvPr/>
        </p:nvCxnSpPr>
        <p:spPr>
          <a:xfrm flipH="1">
            <a:off x="1282825" y="1949325"/>
            <a:ext cx="898800" cy="373800"/>
          </a:xfrm>
          <a:prstGeom prst="straightConnector1">
            <a:avLst/>
          </a:prstGeom>
          <a:noFill/>
          <a:ln cap="flat" cmpd="sng" w="9525">
            <a:solidFill>
              <a:srgbClr val="FF0000"/>
            </a:solidFill>
            <a:prstDash val="solid"/>
            <a:round/>
            <a:headEnd len="med" w="med" type="none"/>
            <a:tailEnd len="med" w="med" type="triangle"/>
          </a:ln>
        </p:spPr>
      </p:cxnSp>
      <p:cxnSp>
        <p:nvCxnSpPr>
          <p:cNvPr id="174" name="Google Shape;174;p21"/>
          <p:cNvCxnSpPr/>
          <p:nvPr/>
        </p:nvCxnSpPr>
        <p:spPr>
          <a:xfrm flipH="1">
            <a:off x="1464450" y="2191725"/>
            <a:ext cx="1222200" cy="131400"/>
          </a:xfrm>
          <a:prstGeom prst="straightConnector1">
            <a:avLst/>
          </a:prstGeom>
          <a:noFill/>
          <a:ln cap="flat" cmpd="sng" w="9525">
            <a:solidFill>
              <a:srgbClr val="00FFFF"/>
            </a:solidFill>
            <a:prstDash val="solid"/>
            <a:round/>
            <a:headEnd len="med" w="med" type="none"/>
            <a:tailEnd len="med" w="med" type="triangle"/>
          </a:ln>
        </p:spPr>
      </p:cxnSp>
      <p:cxnSp>
        <p:nvCxnSpPr>
          <p:cNvPr id="175" name="Google Shape;175;p21"/>
          <p:cNvCxnSpPr/>
          <p:nvPr/>
        </p:nvCxnSpPr>
        <p:spPr>
          <a:xfrm flipH="1" rot="10800000">
            <a:off x="747400" y="2343250"/>
            <a:ext cx="201900" cy="1242300"/>
          </a:xfrm>
          <a:prstGeom prst="straightConnector1">
            <a:avLst/>
          </a:prstGeom>
          <a:noFill/>
          <a:ln cap="flat" cmpd="sng" w="9525">
            <a:solidFill>
              <a:srgbClr val="4A86E8"/>
            </a:solidFill>
            <a:prstDash val="solid"/>
            <a:round/>
            <a:headEnd len="med" w="med" type="none"/>
            <a:tailEnd len="med" w="med" type="triangle"/>
          </a:ln>
        </p:spPr>
      </p:cxnSp>
      <p:cxnSp>
        <p:nvCxnSpPr>
          <p:cNvPr id="176" name="Google Shape;176;p21"/>
          <p:cNvCxnSpPr/>
          <p:nvPr/>
        </p:nvCxnSpPr>
        <p:spPr>
          <a:xfrm>
            <a:off x="838300" y="3888550"/>
            <a:ext cx="1535100" cy="727200"/>
          </a:xfrm>
          <a:prstGeom prst="straightConnector1">
            <a:avLst/>
          </a:prstGeom>
          <a:noFill/>
          <a:ln cap="flat" cmpd="sng" w="9525">
            <a:solidFill>
              <a:srgbClr val="4A86E8"/>
            </a:solidFill>
            <a:prstDash val="solid"/>
            <a:round/>
            <a:headEnd len="med" w="med" type="none"/>
            <a:tailEnd len="med" w="med" type="triangle"/>
          </a:ln>
        </p:spPr>
      </p:cxnSp>
      <p:sp>
        <p:nvSpPr>
          <p:cNvPr id="177" name="Google Shape;177;p21"/>
          <p:cNvSpPr txBox="1"/>
          <p:nvPr/>
        </p:nvSpPr>
        <p:spPr>
          <a:xfrm>
            <a:off x="270375" y="3585550"/>
            <a:ext cx="58176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A86E8"/>
                </a:solidFill>
              </a:rPr>
              <a:t>Temperature Sensor</a:t>
            </a:r>
            <a:endParaRPr sz="1200">
              <a:solidFill>
                <a:srgbClr val="4A86E8"/>
              </a:solidFill>
            </a:endParaRPr>
          </a:p>
        </p:txBody>
      </p:sp>
      <p:cxnSp>
        <p:nvCxnSpPr>
          <p:cNvPr id="178" name="Google Shape;178;p21"/>
          <p:cNvCxnSpPr/>
          <p:nvPr/>
        </p:nvCxnSpPr>
        <p:spPr>
          <a:xfrm>
            <a:off x="2949250" y="2353325"/>
            <a:ext cx="141300" cy="2545200"/>
          </a:xfrm>
          <a:prstGeom prst="straightConnector1">
            <a:avLst/>
          </a:prstGeom>
          <a:noFill/>
          <a:ln cap="flat" cmpd="sng" w="9525">
            <a:solidFill>
              <a:srgbClr val="00FFFF"/>
            </a:solidFill>
            <a:prstDash val="solid"/>
            <a:round/>
            <a:headEnd len="med" w="med" type="none"/>
            <a:tailEnd len="med" w="med" type="triangle"/>
          </a:ln>
        </p:spPr>
      </p:cxnSp>
      <p:sp>
        <p:nvSpPr>
          <p:cNvPr id="179" name="Google Shape;179;p21"/>
          <p:cNvSpPr txBox="1"/>
          <p:nvPr/>
        </p:nvSpPr>
        <p:spPr>
          <a:xfrm>
            <a:off x="2733388" y="1985588"/>
            <a:ext cx="58176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0FFFF"/>
                </a:solidFill>
              </a:rPr>
              <a:t>Peltier Cooler</a:t>
            </a:r>
            <a:endParaRPr sz="1200">
              <a:solidFill>
                <a:srgbClr val="00FFFF"/>
              </a:solidFill>
            </a:endParaRPr>
          </a:p>
        </p:txBody>
      </p:sp>
      <p:cxnSp>
        <p:nvCxnSpPr>
          <p:cNvPr id="180" name="Google Shape;180;p21"/>
          <p:cNvCxnSpPr>
            <a:endCxn id="177" idx="2"/>
          </p:cNvCxnSpPr>
          <p:nvPr/>
        </p:nvCxnSpPr>
        <p:spPr>
          <a:xfrm>
            <a:off x="2494575" y="2040250"/>
            <a:ext cx="684600" cy="2223900"/>
          </a:xfrm>
          <a:prstGeom prst="straightConnector1">
            <a:avLst/>
          </a:prstGeom>
          <a:noFill/>
          <a:ln cap="flat" cmpd="sng" w="9525">
            <a:solidFill>
              <a:srgbClr val="FF0000"/>
            </a:solidFill>
            <a:prstDash val="solid"/>
            <a:round/>
            <a:headEnd len="med" w="med" type="none"/>
            <a:tailEnd len="med" w="med" type="triangle"/>
          </a:ln>
        </p:spPr>
      </p:cxnSp>
      <p:sp>
        <p:nvSpPr>
          <p:cNvPr id="181" name="Google Shape;181;p21"/>
          <p:cNvSpPr txBox="1"/>
          <p:nvPr/>
        </p:nvSpPr>
        <p:spPr>
          <a:xfrm>
            <a:off x="2242225" y="1726225"/>
            <a:ext cx="58176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F0000"/>
                </a:solidFill>
              </a:rPr>
              <a:t>Pressure Sensor</a:t>
            </a:r>
            <a:endParaRPr sz="1200">
              <a:solidFill>
                <a:srgbClr val="FF0000"/>
              </a:solidFill>
            </a:endParaRPr>
          </a:p>
        </p:txBody>
      </p:sp>
      <p:cxnSp>
        <p:nvCxnSpPr>
          <p:cNvPr id="182" name="Google Shape;182;p21"/>
          <p:cNvCxnSpPr/>
          <p:nvPr/>
        </p:nvCxnSpPr>
        <p:spPr>
          <a:xfrm>
            <a:off x="1666525" y="5231875"/>
            <a:ext cx="1101000" cy="131400"/>
          </a:xfrm>
          <a:prstGeom prst="straightConnector1">
            <a:avLst/>
          </a:prstGeom>
          <a:noFill/>
          <a:ln cap="flat" cmpd="sng" w="9525">
            <a:solidFill>
              <a:srgbClr val="FF00FF"/>
            </a:solidFill>
            <a:prstDash val="solid"/>
            <a:round/>
            <a:headEnd len="med" w="med" type="none"/>
            <a:tailEnd len="med" w="med" type="triangle"/>
          </a:ln>
        </p:spPr>
      </p:cxnSp>
      <p:sp>
        <p:nvSpPr>
          <p:cNvPr id="183" name="Google Shape;183;p21"/>
          <p:cNvSpPr txBox="1"/>
          <p:nvPr/>
        </p:nvSpPr>
        <p:spPr>
          <a:xfrm>
            <a:off x="1080400" y="5019775"/>
            <a:ext cx="58176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F00FF"/>
                </a:solidFill>
              </a:rPr>
              <a:t>Airbag</a:t>
            </a:r>
            <a:endParaRPr sz="1200">
              <a:solidFill>
                <a:srgbClr val="FF00FF"/>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PACKAGING DESIGN</a:t>
            </a:r>
            <a:endParaRPr b="0" i="0" sz="4400" u="none" cap="none" strike="noStrike">
              <a:solidFill>
                <a:schemeClr val="lt1"/>
              </a:solidFill>
              <a:latin typeface="Impact"/>
              <a:ea typeface="Impact"/>
              <a:cs typeface="Impact"/>
              <a:sym typeface="Impact"/>
            </a:endParaRPr>
          </a:p>
        </p:txBody>
      </p:sp>
      <p:pic>
        <p:nvPicPr>
          <p:cNvPr id="189" name="Google Shape;189;p22"/>
          <p:cNvPicPr preferRelativeResize="0"/>
          <p:nvPr/>
        </p:nvPicPr>
        <p:blipFill>
          <a:blip r:embed="rId3">
            <a:alphaModFix/>
          </a:blip>
          <a:stretch>
            <a:fillRect/>
          </a:stretch>
        </p:blipFill>
        <p:spPr>
          <a:xfrm>
            <a:off x="371600" y="1289225"/>
            <a:ext cx="2553014" cy="2629350"/>
          </a:xfrm>
          <a:prstGeom prst="rect">
            <a:avLst/>
          </a:prstGeom>
          <a:noFill/>
          <a:ln>
            <a:noFill/>
          </a:ln>
        </p:spPr>
      </p:pic>
      <p:pic>
        <p:nvPicPr>
          <p:cNvPr id="190" name="Google Shape;190;p22"/>
          <p:cNvPicPr preferRelativeResize="0"/>
          <p:nvPr/>
        </p:nvPicPr>
        <p:blipFill>
          <a:blip r:embed="rId4">
            <a:alphaModFix/>
          </a:blip>
          <a:stretch>
            <a:fillRect/>
          </a:stretch>
        </p:blipFill>
        <p:spPr>
          <a:xfrm>
            <a:off x="3077014" y="1216631"/>
            <a:ext cx="2847975" cy="2876550"/>
          </a:xfrm>
          <a:prstGeom prst="rect">
            <a:avLst/>
          </a:prstGeom>
          <a:noFill/>
          <a:ln>
            <a:noFill/>
          </a:ln>
        </p:spPr>
      </p:pic>
      <p:pic>
        <p:nvPicPr>
          <p:cNvPr id="191" name="Google Shape;191;p22"/>
          <p:cNvPicPr preferRelativeResize="0"/>
          <p:nvPr/>
        </p:nvPicPr>
        <p:blipFill>
          <a:blip r:embed="rId5">
            <a:alphaModFix/>
          </a:blip>
          <a:stretch>
            <a:fillRect/>
          </a:stretch>
        </p:blipFill>
        <p:spPr>
          <a:xfrm>
            <a:off x="6077389" y="1216631"/>
            <a:ext cx="2628900" cy="3048000"/>
          </a:xfrm>
          <a:prstGeom prst="rect">
            <a:avLst/>
          </a:prstGeom>
          <a:noFill/>
          <a:ln>
            <a:noFill/>
          </a:ln>
        </p:spPr>
      </p:pic>
      <p:pic>
        <p:nvPicPr>
          <p:cNvPr id="192" name="Google Shape;192;p22"/>
          <p:cNvPicPr preferRelativeResize="0"/>
          <p:nvPr/>
        </p:nvPicPr>
        <p:blipFill>
          <a:blip r:embed="rId6">
            <a:alphaModFix/>
          </a:blip>
          <a:stretch>
            <a:fillRect/>
          </a:stretch>
        </p:blipFill>
        <p:spPr>
          <a:xfrm>
            <a:off x="2360100" y="4093175"/>
            <a:ext cx="2169227" cy="2634625"/>
          </a:xfrm>
          <a:prstGeom prst="rect">
            <a:avLst/>
          </a:prstGeom>
          <a:noFill/>
          <a:ln>
            <a:noFill/>
          </a:ln>
        </p:spPr>
      </p:pic>
      <p:pic>
        <p:nvPicPr>
          <p:cNvPr id="193" name="Google Shape;193;p22"/>
          <p:cNvPicPr preferRelativeResize="0"/>
          <p:nvPr/>
        </p:nvPicPr>
        <p:blipFill>
          <a:blip r:embed="rId7">
            <a:alphaModFix/>
          </a:blip>
          <a:stretch>
            <a:fillRect/>
          </a:stretch>
        </p:blipFill>
        <p:spPr>
          <a:xfrm>
            <a:off x="5026202" y="4245581"/>
            <a:ext cx="1997734" cy="2460019"/>
          </a:xfrm>
          <a:prstGeom prst="rect">
            <a:avLst/>
          </a:prstGeom>
          <a:noFill/>
          <a:ln>
            <a:noFill/>
          </a:ln>
        </p:spPr>
      </p:pic>
      <p:cxnSp>
        <p:nvCxnSpPr>
          <p:cNvPr id="194" name="Google Shape;194;p22"/>
          <p:cNvCxnSpPr>
            <a:endCxn id="195" idx="4"/>
          </p:cNvCxnSpPr>
          <p:nvPr/>
        </p:nvCxnSpPr>
        <p:spPr>
          <a:xfrm rot="10800000">
            <a:off x="1143000" y="2054350"/>
            <a:ext cx="129600" cy="2712900"/>
          </a:xfrm>
          <a:prstGeom prst="straightConnector1">
            <a:avLst/>
          </a:prstGeom>
          <a:noFill/>
          <a:ln cap="flat" cmpd="sng" w="9525">
            <a:solidFill>
              <a:srgbClr val="FF0000"/>
            </a:solidFill>
            <a:prstDash val="solid"/>
            <a:round/>
            <a:headEnd len="med" w="med" type="none"/>
            <a:tailEnd len="med" w="med" type="triangle"/>
          </a:ln>
        </p:spPr>
      </p:cxnSp>
      <p:sp>
        <p:nvSpPr>
          <p:cNvPr id="195" name="Google Shape;195;p22"/>
          <p:cNvSpPr/>
          <p:nvPr/>
        </p:nvSpPr>
        <p:spPr>
          <a:xfrm>
            <a:off x="956700" y="1681750"/>
            <a:ext cx="372600" cy="37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txBox="1"/>
          <p:nvPr/>
        </p:nvSpPr>
        <p:spPr>
          <a:xfrm>
            <a:off x="-125500" y="4767250"/>
            <a:ext cx="2847900" cy="6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Temperature sensor and Pressure Sensor </a:t>
            </a:r>
            <a:endParaRPr/>
          </a:p>
          <a:p>
            <a:pPr indent="0" lvl="0" marL="0" rtl="0" algn="ctr">
              <a:spcBef>
                <a:spcPts val="0"/>
              </a:spcBef>
              <a:spcAft>
                <a:spcPts val="0"/>
              </a:spcAft>
              <a:buNone/>
            </a:pPr>
            <a:r>
              <a:rPr lang="en-US"/>
              <a:t>placement pad</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02" name="Google Shape;202;p23"/>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Overview</a:t>
            </a:r>
            <a:endParaRPr b="1" i="0" sz="2400" u="none" cap="none" strike="noStrike">
              <a:solidFill>
                <a:srgbClr val="E3AE24"/>
              </a:solidFill>
              <a:latin typeface="Impact"/>
              <a:ea typeface="Impact"/>
              <a:cs typeface="Impact"/>
              <a:sym typeface="Impact"/>
            </a:endParaRPr>
          </a:p>
        </p:txBody>
      </p:sp>
      <p:pic>
        <p:nvPicPr>
          <p:cNvPr id="203" name="Google Shape;203;p23"/>
          <p:cNvPicPr preferRelativeResize="0"/>
          <p:nvPr/>
        </p:nvPicPr>
        <p:blipFill>
          <a:blip r:embed="rId3">
            <a:alphaModFix/>
          </a:blip>
          <a:stretch>
            <a:fillRect/>
          </a:stretch>
        </p:blipFill>
        <p:spPr>
          <a:xfrm>
            <a:off x="3175" y="1741497"/>
            <a:ext cx="9143999" cy="3836606"/>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a:p>
            <a:pPr indent="0" lvl="0" marL="0" rtl="0" algn="l">
              <a:spcBef>
                <a:spcPts val="0"/>
              </a:spcBef>
              <a:spcAft>
                <a:spcPts val="0"/>
              </a:spcAft>
              <a:buNone/>
            </a:pPr>
            <a:r>
              <a:t/>
            </a:r>
            <a:endParaRPr/>
          </a:p>
        </p:txBody>
      </p:sp>
      <p:sp>
        <p:nvSpPr>
          <p:cNvPr id="210" name="Google Shape;210;p24"/>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11" name="Google Shape;211;p24"/>
          <p:cNvPicPr preferRelativeResize="0"/>
          <p:nvPr/>
        </p:nvPicPr>
        <p:blipFill>
          <a:blip r:embed="rId3">
            <a:alphaModFix/>
          </a:blip>
          <a:stretch>
            <a:fillRect/>
          </a:stretch>
        </p:blipFill>
        <p:spPr>
          <a:xfrm>
            <a:off x="2773600" y="1537095"/>
            <a:ext cx="2831155" cy="5168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a:p>
            <a:pPr indent="0" lvl="0" marL="0" rtl="0" algn="l">
              <a:spcBef>
                <a:spcPts val="0"/>
              </a:spcBef>
              <a:spcAft>
                <a:spcPts val="0"/>
              </a:spcAft>
              <a:buNone/>
            </a:pPr>
            <a:r>
              <a:t/>
            </a:r>
            <a:endParaRPr/>
          </a:p>
        </p:txBody>
      </p:sp>
      <p:sp>
        <p:nvSpPr>
          <p:cNvPr id="218" name="Google Shape;218;p25"/>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19" name="Google Shape;219;p25"/>
          <p:cNvPicPr preferRelativeResize="0"/>
          <p:nvPr/>
        </p:nvPicPr>
        <p:blipFill>
          <a:blip r:embed="rId3">
            <a:alphaModFix/>
          </a:blip>
          <a:stretch>
            <a:fillRect/>
          </a:stretch>
        </p:blipFill>
        <p:spPr>
          <a:xfrm>
            <a:off x="2323775" y="1384700"/>
            <a:ext cx="4594878" cy="477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a:p>
            <a:pPr indent="0" lvl="0" marL="0" rtl="0" algn="l">
              <a:spcBef>
                <a:spcPts val="0"/>
              </a:spcBef>
              <a:spcAft>
                <a:spcPts val="0"/>
              </a:spcAft>
              <a:buNone/>
            </a:pPr>
            <a:r>
              <a:t/>
            </a:r>
            <a:endParaRPr/>
          </a:p>
        </p:txBody>
      </p:sp>
      <p:sp>
        <p:nvSpPr>
          <p:cNvPr id="226" name="Google Shape;226;p26"/>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27" name="Google Shape;227;p26"/>
          <p:cNvPicPr preferRelativeResize="0"/>
          <p:nvPr/>
        </p:nvPicPr>
        <p:blipFill>
          <a:blip r:embed="rId3">
            <a:alphaModFix/>
          </a:blip>
          <a:stretch>
            <a:fillRect/>
          </a:stretch>
        </p:blipFill>
        <p:spPr>
          <a:xfrm>
            <a:off x="2196625" y="1384695"/>
            <a:ext cx="5406487" cy="51685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a:p>
            <a:pPr indent="0" lvl="0" marL="0" rtl="0" algn="l">
              <a:spcBef>
                <a:spcPts val="0"/>
              </a:spcBef>
              <a:spcAft>
                <a:spcPts val="0"/>
              </a:spcAft>
              <a:buNone/>
            </a:pPr>
            <a:r>
              <a:t/>
            </a:r>
            <a:endParaRPr/>
          </a:p>
        </p:txBody>
      </p:sp>
      <p:sp>
        <p:nvSpPr>
          <p:cNvPr id="234" name="Google Shape;234;p27"/>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35" name="Google Shape;235;p27"/>
          <p:cNvPicPr preferRelativeResize="0"/>
          <p:nvPr/>
        </p:nvPicPr>
        <p:blipFill>
          <a:blip r:embed="rId3">
            <a:alphaModFix/>
          </a:blip>
          <a:stretch>
            <a:fillRect/>
          </a:stretch>
        </p:blipFill>
        <p:spPr>
          <a:xfrm>
            <a:off x="1368300" y="1471575"/>
            <a:ext cx="6725226" cy="4595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PCB LAYOUT</a:t>
            </a:r>
            <a:endParaRPr/>
          </a:p>
        </p:txBody>
      </p:sp>
      <p:sp>
        <p:nvSpPr>
          <p:cNvPr id="242" name="Google Shape;242;p28"/>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43" name="Google Shape;243;p28"/>
          <p:cNvPicPr preferRelativeResize="0"/>
          <p:nvPr/>
        </p:nvPicPr>
        <p:blipFill>
          <a:blip r:embed="rId3">
            <a:alphaModFix/>
          </a:blip>
          <a:stretch>
            <a:fillRect/>
          </a:stretch>
        </p:blipFill>
        <p:spPr>
          <a:xfrm>
            <a:off x="2113250" y="1496900"/>
            <a:ext cx="5935999" cy="508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a:p>
            <a:pPr indent="0" lvl="0" marL="0" rtl="0" algn="l">
              <a:spcBef>
                <a:spcPts val="0"/>
              </a:spcBef>
              <a:spcAft>
                <a:spcPts val="0"/>
              </a:spcAft>
              <a:buNone/>
            </a:pPr>
            <a:r>
              <a:t/>
            </a:r>
            <a:endParaRPr/>
          </a:p>
        </p:txBody>
      </p:sp>
      <p:sp>
        <p:nvSpPr>
          <p:cNvPr id="250" name="Google Shape;250;p29"/>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51" name="Google Shape;251;p29"/>
          <p:cNvPicPr preferRelativeResize="0"/>
          <p:nvPr/>
        </p:nvPicPr>
        <p:blipFill>
          <a:blip r:embed="rId3">
            <a:alphaModFix/>
          </a:blip>
          <a:stretch>
            <a:fillRect/>
          </a:stretch>
        </p:blipFill>
        <p:spPr>
          <a:xfrm>
            <a:off x="2180125" y="1384695"/>
            <a:ext cx="6030980" cy="51685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OUTLINE</a:t>
            </a:r>
            <a:endParaRPr b="0" i="0" sz="4400" u="none" cap="none" strike="noStrike">
              <a:solidFill>
                <a:schemeClr val="lt1"/>
              </a:solidFill>
              <a:latin typeface="Impact"/>
              <a:ea typeface="Impact"/>
              <a:cs typeface="Impact"/>
              <a:sym typeface="Impact"/>
            </a:endParaRPr>
          </a:p>
        </p:txBody>
      </p:sp>
      <p:sp>
        <p:nvSpPr>
          <p:cNvPr id="98" name="Google Shape;98;p12"/>
          <p:cNvSpPr txBox="1"/>
          <p:nvPr>
            <p:ph idx="1" type="body"/>
          </p:nvPr>
        </p:nvSpPr>
        <p:spPr>
          <a:xfrm>
            <a:off x="457200" y="1000665"/>
            <a:ext cx="8235949" cy="4933944"/>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Project Overview</a:t>
            </a:r>
            <a:endParaRPr/>
          </a:p>
          <a:p>
            <a:pPr indent="-285750" lvl="0" marL="285750" marR="0" rtl="0" algn="l">
              <a:spcBef>
                <a:spcPts val="44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Major Components</a:t>
            </a:r>
            <a:endParaRPr/>
          </a:p>
          <a:p>
            <a:pPr indent="-285750" lvl="0" marL="285750" marR="0" rtl="0" algn="l">
              <a:spcBef>
                <a:spcPts val="44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Block Diagram</a:t>
            </a:r>
            <a:endParaRPr/>
          </a:p>
          <a:p>
            <a:pPr indent="-285750" lvl="0" marL="285750" marR="0" rtl="0" algn="l">
              <a:spcBef>
                <a:spcPts val="44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Packaging Design</a:t>
            </a:r>
            <a:endParaRPr/>
          </a:p>
          <a:p>
            <a:pPr indent="-285750" lvl="0" marL="285750" marR="0" rtl="0" algn="l">
              <a:spcBef>
                <a:spcPts val="44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Electrical Schematic</a:t>
            </a:r>
            <a:endParaRPr/>
          </a:p>
          <a:p>
            <a:pPr indent="-285750" lvl="0" marL="285750" marR="0" rtl="0" algn="l">
              <a:spcBef>
                <a:spcPts val="44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PCB Layout</a:t>
            </a:r>
            <a:endParaRPr/>
          </a:p>
          <a:p>
            <a:pPr indent="-285750" lvl="0" marL="285750" marR="0" rtl="0" algn="l">
              <a:spcBef>
                <a:spcPts val="44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Prototyping Progress</a:t>
            </a:r>
            <a:endParaRPr/>
          </a:p>
          <a:p>
            <a:pPr indent="-285750" lvl="0" marL="285750" marR="0" rtl="0" algn="l">
              <a:spcBef>
                <a:spcPts val="44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Software Development Status</a:t>
            </a:r>
            <a:endParaRPr/>
          </a:p>
          <a:p>
            <a:pPr indent="-285750" lvl="0" marL="285750" marR="0" rtl="0" algn="l">
              <a:spcBef>
                <a:spcPts val="44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Project Timeline</a:t>
            </a:r>
            <a:endParaRPr/>
          </a:p>
          <a:p>
            <a:pPr indent="-285750" lvl="0" marL="285750" marR="0" rtl="0" algn="l">
              <a:spcBef>
                <a:spcPts val="44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Questions</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a:p>
            <a:pPr indent="0" lvl="0" marL="0" rtl="0" algn="l">
              <a:spcBef>
                <a:spcPts val="0"/>
              </a:spcBef>
              <a:spcAft>
                <a:spcPts val="0"/>
              </a:spcAft>
              <a:buNone/>
            </a:pPr>
            <a:r>
              <a:t/>
            </a:r>
            <a:endParaRPr/>
          </a:p>
        </p:txBody>
      </p:sp>
      <p:sp>
        <p:nvSpPr>
          <p:cNvPr id="258" name="Google Shape;258;p30"/>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E3AE24"/>
                </a:solidFill>
              </a:rPr>
              <a:t>With Polygon</a:t>
            </a:r>
            <a:endParaRPr sz="2400">
              <a:solidFill>
                <a:srgbClr val="E3AE24"/>
              </a:solidFill>
            </a:endParaRPr>
          </a:p>
          <a:p>
            <a:pPr indent="0" lvl="0" marL="0" rtl="0" algn="l">
              <a:spcBef>
                <a:spcPts val="360"/>
              </a:spcBef>
              <a:spcAft>
                <a:spcPts val="0"/>
              </a:spcAft>
              <a:buNone/>
            </a:pPr>
            <a:r>
              <a:t/>
            </a:r>
            <a:endParaRPr/>
          </a:p>
        </p:txBody>
      </p:sp>
      <p:pic>
        <p:nvPicPr>
          <p:cNvPr id="259" name="Google Shape;259;p30"/>
          <p:cNvPicPr preferRelativeResize="0"/>
          <p:nvPr/>
        </p:nvPicPr>
        <p:blipFill>
          <a:blip r:embed="rId3">
            <a:alphaModFix/>
          </a:blip>
          <a:stretch>
            <a:fillRect/>
          </a:stretch>
        </p:blipFill>
        <p:spPr>
          <a:xfrm>
            <a:off x="2395025" y="1465250"/>
            <a:ext cx="6095048" cy="5259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a:p>
            <a:pPr indent="0" lvl="0" marL="0" rtl="0" algn="l">
              <a:spcBef>
                <a:spcPts val="0"/>
              </a:spcBef>
              <a:spcAft>
                <a:spcPts val="0"/>
              </a:spcAft>
              <a:buNone/>
            </a:pPr>
            <a:r>
              <a:t/>
            </a:r>
            <a:endParaRPr/>
          </a:p>
        </p:txBody>
      </p:sp>
      <p:sp>
        <p:nvSpPr>
          <p:cNvPr id="266" name="Google Shape;266;p31"/>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part1</a:t>
            </a:r>
            <a:endParaRPr/>
          </a:p>
        </p:txBody>
      </p:sp>
      <p:pic>
        <p:nvPicPr>
          <p:cNvPr id="267" name="Google Shape;267;p31"/>
          <p:cNvPicPr preferRelativeResize="0"/>
          <p:nvPr/>
        </p:nvPicPr>
        <p:blipFill>
          <a:blip r:embed="rId3">
            <a:alphaModFix/>
          </a:blip>
          <a:stretch>
            <a:fillRect/>
          </a:stretch>
        </p:blipFill>
        <p:spPr>
          <a:xfrm>
            <a:off x="155550" y="1784370"/>
            <a:ext cx="8839200" cy="381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273" name="Google Shape;273;p32"/>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part2</a:t>
            </a:r>
            <a:endParaRPr b="1" i="0" sz="2400" u="none" cap="none" strike="noStrike">
              <a:solidFill>
                <a:srgbClr val="E3AE24"/>
              </a:solidFill>
              <a:latin typeface="Impact"/>
              <a:ea typeface="Impact"/>
              <a:cs typeface="Impact"/>
              <a:sym typeface="Impact"/>
            </a:endParaRPr>
          </a:p>
        </p:txBody>
      </p:sp>
      <p:pic>
        <p:nvPicPr>
          <p:cNvPr id="274" name="Google Shape;274;p32"/>
          <p:cNvPicPr preferRelativeResize="0"/>
          <p:nvPr/>
        </p:nvPicPr>
        <p:blipFill>
          <a:blip r:embed="rId3">
            <a:alphaModFix/>
          </a:blip>
          <a:stretch>
            <a:fillRect/>
          </a:stretch>
        </p:blipFill>
        <p:spPr>
          <a:xfrm>
            <a:off x="1108575" y="1992322"/>
            <a:ext cx="6689125" cy="3469801"/>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3"/>
          <p:cNvSpPr txBox="1"/>
          <p:nvPr>
            <p:ph idx="2" type="body"/>
          </p:nvPr>
        </p:nvSpPr>
        <p:spPr>
          <a:xfrm>
            <a:off x="457200" y="1276709"/>
            <a:ext cx="8229600" cy="530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1" sz="2200" u="none" cap="none" strike="noStrike">
              <a:solidFill>
                <a:srgbClr val="FF0000"/>
              </a:solidFill>
              <a:latin typeface="Arial"/>
              <a:ea typeface="Arial"/>
              <a:cs typeface="Arial"/>
              <a:sym typeface="Arial"/>
            </a:endParaRPr>
          </a:p>
          <a:p>
            <a:pPr indent="0" lvl="0" marL="285750" marR="0" rtl="0" algn="ctr">
              <a:spcBef>
                <a:spcPts val="0"/>
              </a:spcBef>
              <a:spcAft>
                <a:spcPts val="0"/>
              </a:spcAft>
              <a:buNone/>
            </a:pPr>
            <a:r>
              <a:rPr lang="en-US" sz="2200">
                <a:solidFill>
                  <a:srgbClr val="000000"/>
                </a:solidFill>
              </a:rPr>
              <a:t>Communication Protocol</a:t>
            </a:r>
            <a:endParaRPr i="1" sz="2200">
              <a:solidFill>
                <a:srgbClr val="FF0000"/>
              </a:solidFill>
            </a:endParaRPr>
          </a:p>
        </p:txBody>
      </p:sp>
      <p:sp>
        <p:nvSpPr>
          <p:cNvPr id="280" name="Google Shape;280;p3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281" name="Google Shape;281;p33"/>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In Progress</a:t>
            </a:r>
            <a:endParaRPr b="1" i="0" sz="2400" u="none" cap="none" strike="noStrike">
              <a:solidFill>
                <a:srgbClr val="E3AE24"/>
              </a:solidFill>
              <a:latin typeface="Impact"/>
              <a:ea typeface="Impact"/>
              <a:cs typeface="Impact"/>
              <a:sym typeface="Impact"/>
            </a:endParaRPr>
          </a:p>
        </p:txBody>
      </p:sp>
      <p:pic>
        <p:nvPicPr>
          <p:cNvPr id="282" name="Google Shape;282;p33"/>
          <p:cNvPicPr preferRelativeResize="0"/>
          <p:nvPr/>
        </p:nvPicPr>
        <p:blipFill>
          <a:blip r:embed="rId3">
            <a:alphaModFix/>
          </a:blip>
          <a:stretch>
            <a:fillRect/>
          </a:stretch>
        </p:blipFill>
        <p:spPr>
          <a:xfrm>
            <a:off x="5858550" y="2931100"/>
            <a:ext cx="2568575" cy="2568575"/>
          </a:xfrm>
          <a:prstGeom prst="rect">
            <a:avLst/>
          </a:prstGeom>
          <a:noFill/>
          <a:ln>
            <a:noFill/>
          </a:ln>
        </p:spPr>
      </p:pic>
      <p:pic>
        <p:nvPicPr>
          <p:cNvPr id="283" name="Google Shape;283;p33"/>
          <p:cNvPicPr preferRelativeResize="0"/>
          <p:nvPr/>
        </p:nvPicPr>
        <p:blipFill>
          <a:blip r:embed="rId3">
            <a:alphaModFix/>
          </a:blip>
          <a:stretch>
            <a:fillRect/>
          </a:stretch>
        </p:blipFill>
        <p:spPr>
          <a:xfrm>
            <a:off x="882663" y="2931100"/>
            <a:ext cx="2568575" cy="2568575"/>
          </a:xfrm>
          <a:prstGeom prst="rect">
            <a:avLst/>
          </a:prstGeom>
          <a:noFill/>
          <a:ln>
            <a:noFill/>
          </a:ln>
        </p:spPr>
      </p:pic>
      <p:cxnSp>
        <p:nvCxnSpPr>
          <p:cNvPr id="284" name="Google Shape;284;p33"/>
          <p:cNvCxnSpPr>
            <a:stCxn id="283" idx="3"/>
            <a:endCxn id="282" idx="1"/>
          </p:cNvCxnSpPr>
          <p:nvPr/>
        </p:nvCxnSpPr>
        <p:spPr>
          <a:xfrm>
            <a:off x="3451238" y="4215387"/>
            <a:ext cx="2407200" cy="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33"/>
          <p:cNvSpPr txBox="1"/>
          <p:nvPr/>
        </p:nvSpPr>
        <p:spPr>
          <a:xfrm>
            <a:off x="4395300" y="4289425"/>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SPI</a:t>
            </a:r>
            <a:endParaRPr/>
          </a:p>
        </p:txBody>
      </p:sp>
      <p:sp>
        <p:nvSpPr>
          <p:cNvPr id="286" name="Google Shape;286;p33"/>
          <p:cNvSpPr txBox="1"/>
          <p:nvPr/>
        </p:nvSpPr>
        <p:spPr>
          <a:xfrm>
            <a:off x="1392348" y="5389225"/>
            <a:ext cx="9906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Robot uC</a:t>
            </a:r>
            <a:endParaRPr/>
          </a:p>
        </p:txBody>
      </p:sp>
      <p:sp>
        <p:nvSpPr>
          <p:cNvPr id="287" name="Google Shape;287;p33"/>
          <p:cNvSpPr txBox="1"/>
          <p:nvPr/>
        </p:nvSpPr>
        <p:spPr>
          <a:xfrm>
            <a:off x="6647548" y="5389225"/>
            <a:ext cx="9906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Glove uC</a:t>
            </a:r>
            <a:endParaRPr/>
          </a:p>
        </p:txBody>
      </p:sp>
      <p:sp>
        <p:nvSpPr>
          <p:cNvPr id="288" name="Google Shape;288;p33"/>
          <p:cNvSpPr txBox="1"/>
          <p:nvPr/>
        </p:nvSpPr>
        <p:spPr>
          <a:xfrm>
            <a:off x="6368250" y="2716700"/>
            <a:ext cx="15492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Master</a:t>
            </a:r>
            <a:endParaRPr/>
          </a:p>
        </p:txBody>
      </p:sp>
      <p:sp>
        <p:nvSpPr>
          <p:cNvPr id="289" name="Google Shape;289;p33"/>
          <p:cNvSpPr txBox="1"/>
          <p:nvPr/>
        </p:nvSpPr>
        <p:spPr>
          <a:xfrm>
            <a:off x="1392350" y="2791775"/>
            <a:ext cx="15492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Slave</a:t>
            </a:r>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PROTOTYPING PROGRESS</a:t>
            </a:r>
            <a:endParaRPr/>
          </a:p>
          <a:p>
            <a:pPr indent="0" lvl="0" marL="0" rtl="0" algn="l">
              <a:spcBef>
                <a:spcPts val="0"/>
              </a:spcBef>
              <a:spcAft>
                <a:spcPts val="0"/>
              </a:spcAft>
              <a:buNone/>
            </a:pPr>
            <a:r>
              <a:t/>
            </a:r>
            <a:endParaRPr/>
          </a:p>
        </p:txBody>
      </p:sp>
      <p:sp>
        <p:nvSpPr>
          <p:cNvPr id="296" name="Google Shape;296;p34"/>
          <p:cNvSpPr txBox="1"/>
          <p:nvPr>
            <p:ph idx="1" type="body"/>
          </p:nvPr>
        </p:nvSpPr>
        <p:spPr>
          <a:xfrm>
            <a:off x="457200" y="914970"/>
            <a:ext cx="8229600" cy="442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400"/>
              <a:t>In Progress</a:t>
            </a:r>
            <a:r>
              <a:rPr lang="en-US"/>
              <a:t> - Working on generating pressure via Linear Actuator</a:t>
            </a:r>
            <a:endParaRPr/>
          </a:p>
        </p:txBody>
      </p:sp>
      <p:pic>
        <p:nvPicPr>
          <p:cNvPr id="297" name="Google Shape;297;p34"/>
          <p:cNvPicPr preferRelativeResize="0"/>
          <p:nvPr/>
        </p:nvPicPr>
        <p:blipFill>
          <a:blip r:embed="rId3">
            <a:alphaModFix/>
          </a:blip>
          <a:stretch>
            <a:fillRect/>
          </a:stretch>
        </p:blipFill>
        <p:spPr>
          <a:xfrm>
            <a:off x="2217713" y="2056548"/>
            <a:ext cx="1806301" cy="2099001"/>
          </a:xfrm>
          <a:prstGeom prst="rect">
            <a:avLst/>
          </a:prstGeom>
          <a:noFill/>
          <a:ln>
            <a:noFill/>
          </a:ln>
        </p:spPr>
      </p:pic>
      <p:pic>
        <p:nvPicPr>
          <p:cNvPr id="298" name="Google Shape;298;p34"/>
          <p:cNvPicPr preferRelativeResize="0"/>
          <p:nvPr/>
        </p:nvPicPr>
        <p:blipFill>
          <a:blip r:embed="rId3">
            <a:alphaModFix/>
          </a:blip>
          <a:stretch>
            <a:fillRect/>
          </a:stretch>
        </p:blipFill>
        <p:spPr>
          <a:xfrm>
            <a:off x="4741175" y="2101464"/>
            <a:ext cx="1728988" cy="2009162"/>
          </a:xfrm>
          <a:prstGeom prst="rect">
            <a:avLst/>
          </a:prstGeom>
          <a:noFill/>
          <a:ln>
            <a:noFill/>
          </a:ln>
        </p:spPr>
      </p:pic>
      <p:sp>
        <p:nvSpPr>
          <p:cNvPr id="299" name="Google Shape;299;p34"/>
          <p:cNvSpPr txBox="1"/>
          <p:nvPr/>
        </p:nvSpPr>
        <p:spPr>
          <a:xfrm>
            <a:off x="5172900" y="4155550"/>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Glove uC</a:t>
            </a:r>
            <a:endParaRPr/>
          </a:p>
        </p:txBody>
      </p:sp>
      <p:sp>
        <p:nvSpPr>
          <p:cNvPr id="300" name="Google Shape;300;p34"/>
          <p:cNvSpPr txBox="1"/>
          <p:nvPr/>
        </p:nvSpPr>
        <p:spPr>
          <a:xfrm>
            <a:off x="2683175" y="4155550"/>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Robot uC</a:t>
            </a:r>
            <a:endParaRPr/>
          </a:p>
        </p:txBody>
      </p:sp>
      <p:sp>
        <p:nvSpPr>
          <p:cNvPr id="301" name="Google Shape;301;p34"/>
          <p:cNvSpPr txBox="1"/>
          <p:nvPr/>
        </p:nvSpPr>
        <p:spPr>
          <a:xfrm>
            <a:off x="412609" y="4110625"/>
            <a:ext cx="9309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Pressure</a:t>
            </a:r>
            <a:r>
              <a:rPr lang="en-US"/>
              <a:t> Sensor</a:t>
            </a:r>
            <a:endParaRPr/>
          </a:p>
        </p:txBody>
      </p:sp>
      <p:sp>
        <p:nvSpPr>
          <p:cNvPr id="302" name="Google Shape;302;p34"/>
          <p:cNvSpPr txBox="1"/>
          <p:nvPr/>
        </p:nvSpPr>
        <p:spPr>
          <a:xfrm>
            <a:off x="7243288" y="4155550"/>
            <a:ext cx="1181700" cy="7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Linear Actuator</a:t>
            </a:r>
            <a:endParaRPr/>
          </a:p>
        </p:txBody>
      </p:sp>
      <p:cxnSp>
        <p:nvCxnSpPr>
          <p:cNvPr id="303" name="Google Shape;303;p34"/>
          <p:cNvCxnSpPr>
            <a:stCxn id="304" idx="3"/>
            <a:endCxn id="297" idx="1"/>
          </p:cNvCxnSpPr>
          <p:nvPr/>
        </p:nvCxnSpPr>
        <p:spPr>
          <a:xfrm>
            <a:off x="1692413" y="3106049"/>
            <a:ext cx="525300" cy="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4"/>
          <p:cNvCxnSpPr>
            <a:stCxn id="297" idx="3"/>
            <a:endCxn id="298" idx="1"/>
          </p:cNvCxnSpPr>
          <p:nvPr/>
        </p:nvCxnSpPr>
        <p:spPr>
          <a:xfrm>
            <a:off x="4024013" y="3106049"/>
            <a:ext cx="717300" cy="0"/>
          </a:xfrm>
          <a:prstGeom prst="straightConnector1">
            <a:avLst/>
          </a:prstGeom>
          <a:noFill/>
          <a:ln cap="flat" cmpd="sng" w="9525">
            <a:solidFill>
              <a:schemeClr val="dk2"/>
            </a:solidFill>
            <a:prstDash val="solid"/>
            <a:round/>
            <a:headEnd len="med" w="med" type="none"/>
            <a:tailEnd len="med" w="med" type="none"/>
          </a:ln>
        </p:spPr>
      </p:cxnSp>
      <p:cxnSp>
        <p:nvCxnSpPr>
          <p:cNvPr id="306" name="Google Shape;306;p34"/>
          <p:cNvCxnSpPr>
            <a:stCxn id="298" idx="3"/>
          </p:cNvCxnSpPr>
          <p:nvPr/>
        </p:nvCxnSpPr>
        <p:spPr>
          <a:xfrm>
            <a:off x="6470163" y="3106045"/>
            <a:ext cx="494100" cy="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34"/>
          <p:cNvSpPr txBox="1"/>
          <p:nvPr/>
        </p:nvSpPr>
        <p:spPr>
          <a:xfrm>
            <a:off x="1655325" y="3106050"/>
            <a:ext cx="599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ADC</a:t>
            </a:r>
            <a:endParaRPr/>
          </a:p>
        </p:txBody>
      </p:sp>
      <p:sp>
        <p:nvSpPr>
          <p:cNvPr id="308" name="Google Shape;308;p34"/>
          <p:cNvSpPr txBox="1"/>
          <p:nvPr/>
        </p:nvSpPr>
        <p:spPr>
          <a:xfrm>
            <a:off x="4082900" y="3106050"/>
            <a:ext cx="599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SPI</a:t>
            </a:r>
            <a:endParaRPr/>
          </a:p>
        </p:txBody>
      </p:sp>
      <p:sp>
        <p:nvSpPr>
          <p:cNvPr id="309" name="Google Shape;309;p34"/>
          <p:cNvSpPr txBox="1"/>
          <p:nvPr/>
        </p:nvSpPr>
        <p:spPr>
          <a:xfrm>
            <a:off x="6470175" y="3106050"/>
            <a:ext cx="717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Logic</a:t>
            </a:r>
            <a:endParaRPr/>
          </a:p>
        </p:txBody>
      </p:sp>
      <p:pic>
        <p:nvPicPr>
          <p:cNvPr id="310" name="Google Shape;310;p34"/>
          <p:cNvPicPr preferRelativeResize="0"/>
          <p:nvPr/>
        </p:nvPicPr>
        <p:blipFill>
          <a:blip r:embed="rId4">
            <a:alphaModFix/>
          </a:blip>
          <a:stretch>
            <a:fillRect/>
          </a:stretch>
        </p:blipFill>
        <p:spPr>
          <a:xfrm>
            <a:off x="7072975" y="2374950"/>
            <a:ext cx="1690038" cy="1618624"/>
          </a:xfrm>
          <a:prstGeom prst="rect">
            <a:avLst/>
          </a:prstGeom>
          <a:noFill/>
          <a:ln>
            <a:noFill/>
          </a:ln>
        </p:spPr>
      </p:pic>
      <p:pic>
        <p:nvPicPr>
          <p:cNvPr id="311" name="Google Shape;311;p34"/>
          <p:cNvPicPr preferRelativeResize="0"/>
          <p:nvPr/>
        </p:nvPicPr>
        <p:blipFill>
          <a:blip r:embed="rId5">
            <a:alphaModFix/>
          </a:blip>
          <a:stretch>
            <a:fillRect/>
          </a:stretch>
        </p:blipFill>
        <p:spPr>
          <a:xfrm>
            <a:off x="380972" y="2251625"/>
            <a:ext cx="994176" cy="1708849"/>
          </a:xfrm>
          <a:prstGeom prst="rect">
            <a:avLst/>
          </a:prstGeom>
          <a:noFill/>
          <a:ln>
            <a:noFill/>
          </a:ln>
        </p:spPr>
      </p:pic>
      <p:sp>
        <p:nvSpPr>
          <p:cNvPr id="312" name="Google Shape;312;p34"/>
          <p:cNvSpPr txBox="1"/>
          <p:nvPr/>
        </p:nvSpPr>
        <p:spPr>
          <a:xfrm>
            <a:off x="2816075" y="1413575"/>
            <a:ext cx="3059100" cy="6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Pressure</a:t>
            </a:r>
            <a:r>
              <a:rPr lang="en-US" sz="1800"/>
              <a:t> Feedback</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PROTOTYPING PROGRESS</a:t>
            </a:r>
            <a:endParaRPr/>
          </a:p>
          <a:p>
            <a:pPr indent="0" lvl="0" marL="0" rtl="0" algn="l">
              <a:spcBef>
                <a:spcPts val="0"/>
              </a:spcBef>
              <a:spcAft>
                <a:spcPts val="0"/>
              </a:spcAft>
              <a:buNone/>
            </a:pPr>
            <a:r>
              <a:t/>
            </a:r>
            <a:endParaRPr/>
          </a:p>
        </p:txBody>
      </p:sp>
      <p:sp>
        <p:nvSpPr>
          <p:cNvPr id="319" name="Google Shape;319;p35"/>
          <p:cNvSpPr txBox="1"/>
          <p:nvPr>
            <p:ph idx="1" type="body"/>
          </p:nvPr>
        </p:nvSpPr>
        <p:spPr>
          <a:xfrm>
            <a:off x="457200" y="87564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US" sz="2400"/>
              <a:t>Untested</a:t>
            </a:r>
            <a:r>
              <a:rPr lang="en-US"/>
              <a:t> - 2 PWMs to generate Heating/Cooling effect</a:t>
            </a:r>
            <a:endParaRPr/>
          </a:p>
          <a:p>
            <a:pPr indent="0" lvl="0" marL="0" rtl="0" algn="l">
              <a:spcBef>
                <a:spcPts val="360"/>
              </a:spcBef>
              <a:spcAft>
                <a:spcPts val="0"/>
              </a:spcAft>
              <a:buNone/>
            </a:pPr>
            <a:r>
              <a:t/>
            </a:r>
            <a:endParaRPr/>
          </a:p>
        </p:txBody>
      </p:sp>
      <p:pic>
        <p:nvPicPr>
          <p:cNvPr id="320" name="Google Shape;320;p35"/>
          <p:cNvPicPr preferRelativeResize="0"/>
          <p:nvPr/>
        </p:nvPicPr>
        <p:blipFill>
          <a:blip r:embed="rId3">
            <a:alphaModFix/>
          </a:blip>
          <a:stretch>
            <a:fillRect/>
          </a:stretch>
        </p:blipFill>
        <p:spPr>
          <a:xfrm>
            <a:off x="136976" y="2285700"/>
            <a:ext cx="1941449" cy="1618626"/>
          </a:xfrm>
          <a:prstGeom prst="rect">
            <a:avLst/>
          </a:prstGeom>
          <a:noFill/>
          <a:ln>
            <a:noFill/>
          </a:ln>
        </p:spPr>
      </p:pic>
      <p:pic>
        <p:nvPicPr>
          <p:cNvPr id="321" name="Google Shape;321;p35"/>
          <p:cNvPicPr preferRelativeResize="0"/>
          <p:nvPr/>
        </p:nvPicPr>
        <p:blipFill>
          <a:blip r:embed="rId4">
            <a:alphaModFix/>
          </a:blip>
          <a:stretch>
            <a:fillRect/>
          </a:stretch>
        </p:blipFill>
        <p:spPr>
          <a:xfrm>
            <a:off x="2603763" y="2045523"/>
            <a:ext cx="1806301" cy="2099001"/>
          </a:xfrm>
          <a:prstGeom prst="rect">
            <a:avLst/>
          </a:prstGeom>
          <a:noFill/>
          <a:ln>
            <a:noFill/>
          </a:ln>
        </p:spPr>
      </p:pic>
      <p:pic>
        <p:nvPicPr>
          <p:cNvPr id="322" name="Google Shape;322;p35"/>
          <p:cNvPicPr preferRelativeResize="0"/>
          <p:nvPr/>
        </p:nvPicPr>
        <p:blipFill>
          <a:blip r:embed="rId4">
            <a:alphaModFix/>
          </a:blip>
          <a:stretch>
            <a:fillRect/>
          </a:stretch>
        </p:blipFill>
        <p:spPr>
          <a:xfrm>
            <a:off x="5127225" y="2090439"/>
            <a:ext cx="1728988" cy="2009162"/>
          </a:xfrm>
          <a:prstGeom prst="rect">
            <a:avLst/>
          </a:prstGeom>
          <a:noFill/>
          <a:ln>
            <a:noFill/>
          </a:ln>
        </p:spPr>
      </p:pic>
      <p:sp>
        <p:nvSpPr>
          <p:cNvPr id="323" name="Google Shape;323;p35"/>
          <p:cNvSpPr txBox="1"/>
          <p:nvPr/>
        </p:nvSpPr>
        <p:spPr>
          <a:xfrm>
            <a:off x="5558950" y="4144525"/>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Glove</a:t>
            </a:r>
            <a:r>
              <a:rPr lang="en-US"/>
              <a:t> uC</a:t>
            </a:r>
            <a:endParaRPr/>
          </a:p>
        </p:txBody>
      </p:sp>
      <p:sp>
        <p:nvSpPr>
          <p:cNvPr id="324" name="Google Shape;324;p35"/>
          <p:cNvSpPr txBox="1"/>
          <p:nvPr/>
        </p:nvSpPr>
        <p:spPr>
          <a:xfrm>
            <a:off x="3069225" y="4144525"/>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Robot</a:t>
            </a:r>
            <a:r>
              <a:rPr lang="en-US"/>
              <a:t> uC</a:t>
            </a:r>
            <a:endParaRPr/>
          </a:p>
        </p:txBody>
      </p:sp>
      <p:sp>
        <p:nvSpPr>
          <p:cNvPr id="325" name="Google Shape;325;p35"/>
          <p:cNvSpPr txBox="1"/>
          <p:nvPr/>
        </p:nvSpPr>
        <p:spPr>
          <a:xfrm>
            <a:off x="579500" y="4144525"/>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Temperature Sensor</a:t>
            </a:r>
            <a:endParaRPr/>
          </a:p>
        </p:txBody>
      </p:sp>
      <p:sp>
        <p:nvSpPr>
          <p:cNvPr id="326" name="Google Shape;326;p35"/>
          <p:cNvSpPr txBox="1"/>
          <p:nvPr/>
        </p:nvSpPr>
        <p:spPr>
          <a:xfrm>
            <a:off x="7629338" y="4144525"/>
            <a:ext cx="1181700" cy="7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Peltier Cooler</a:t>
            </a:r>
            <a:endParaRPr/>
          </a:p>
        </p:txBody>
      </p:sp>
      <p:cxnSp>
        <p:nvCxnSpPr>
          <p:cNvPr id="327" name="Google Shape;327;p35"/>
          <p:cNvCxnSpPr>
            <a:stCxn id="320" idx="3"/>
            <a:endCxn id="321" idx="1"/>
          </p:cNvCxnSpPr>
          <p:nvPr/>
        </p:nvCxnSpPr>
        <p:spPr>
          <a:xfrm>
            <a:off x="2078425" y="3095013"/>
            <a:ext cx="525300" cy="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35"/>
          <p:cNvCxnSpPr>
            <a:stCxn id="321" idx="3"/>
            <a:endCxn id="322" idx="1"/>
          </p:cNvCxnSpPr>
          <p:nvPr/>
        </p:nvCxnSpPr>
        <p:spPr>
          <a:xfrm>
            <a:off x="4410063" y="3095024"/>
            <a:ext cx="717300" cy="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35"/>
          <p:cNvCxnSpPr>
            <a:stCxn id="322" idx="3"/>
            <a:endCxn id="330" idx="1"/>
          </p:cNvCxnSpPr>
          <p:nvPr/>
        </p:nvCxnSpPr>
        <p:spPr>
          <a:xfrm>
            <a:off x="6856213" y="3095020"/>
            <a:ext cx="494100" cy="0"/>
          </a:xfrm>
          <a:prstGeom prst="straightConnector1">
            <a:avLst/>
          </a:prstGeom>
          <a:noFill/>
          <a:ln cap="flat" cmpd="sng" w="9525">
            <a:solidFill>
              <a:schemeClr val="dk2"/>
            </a:solidFill>
            <a:prstDash val="solid"/>
            <a:round/>
            <a:headEnd len="med" w="med" type="none"/>
            <a:tailEnd len="med" w="med" type="none"/>
          </a:ln>
        </p:spPr>
      </p:cxnSp>
      <p:sp>
        <p:nvSpPr>
          <p:cNvPr id="331" name="Google Shape;331;p35"/>
          <p:cNvSpPr txBox="1"/>
          <p:nvPr/>
        </p:nvSpPr>
        <p:spPr>
          <a:xfrm>
            <a:off x="2041375" y="3095025"/>
            <a:ext cx="599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ADC</a:t>
            </a:r>
            <a:endParaRPr/>
          </a:p>
        </p:txBody>
      </p:sp>
      <p:sp>
        <p:nvSpPr>
          <p:cNvPr id="332" name="Google Shape;332;p35"/>
          <p:cNvSpPr txBox="1"/>
          <p:nvPr/>
        </p:nvSpPr>
        <p:spPr>
          <a:xfrm>
            <a:off x="4468950" y="3095025"/>
            <a:ext cx="599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SPI</a:t>
            </a:r>
            <a:endParaRPr/>
          </a:p>
        </p:txBody>
      </p:sp>
      <p:sp>
        <p:nvSpPr>
          <p:cNvPr id="333" name="Google Shape;333;p35"/>
          <p:cNvSpPr txBox="1"/>
          <p:nvPr/>
        </p:nvSpPr>
        <p:spPr>
          <a:xfrm>
            <a:off x="6803575" y="3095025"/>
            <a:ext cx="717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PWM</a:t>
            </a:r>
            <a:endParaRPr/>
          </a:p>
        </p:txBody>
      </p:sp>
      <p:pic>
        <p:nvPicPr>
          <p:cNvPr id="334" name="Google Shape;334;p35"/>
          <p:cNvPicPr preferRelativeResize="0"/>
          <p:nvPr/>
        </p:nvPicPr>
        <p:blipFill>
          <a:blip r:embed="rId5">
            <a:alphaModFix/>
          </a:blip>
          <a:stretch>
            <a:fillRect/>
          </a:stretch>
        </p:blipFill>
        <p:spPr>
          <a:xfrm>
            <a:off x="7459025" y="2425894"/>
            <a:ext cx="1501625" cy="1478431"/>
          </a:xfrm>
          <a:prstGeom prst="rect">
            <a:avLst/>
          </a:prstGeom>
          <a:noFill/>
          <a:ln>
            <a:noFill/>
          </a:ln>
        </p:spPr>
      </p:pic>
      <p:sp>
        <p:nvSpPr>
          <p:cNvPr id="335" name="Google Shape;335;p35"/>
          <p:cNvSpPr txBox="1"/>
          <p:nvPr/>
        </p:nvSpPr>
        <p:spPr>
          <a:xfrm>
            <a:off x="2816075" y="1413575"/>
            <a:ext cx="3059100" cy="6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Temperature</a:t>
            </a:r>
            <a:r>
              <a:rPr lang="en-US" sz="1800"/>
              <a:t> Feedback</a:t>
            </a:r>
            <a:endParaRPr sz="1800"/>
          </a:p>
        </p:txBody>
      </p:sp>
      <p:sp>
        <p:nvSpPr>
          <p:cNvPr id="336" name="Google Shape;336;p35"/>
          <p:cNvSpPr txBox="1"/>
          <p:nvPr/>
        </p:nvSpPr>
        <p:spPr>
          <a:xfrm>
            <a:off x="2603725" y="5023625"/>
            <a:ext cx="32253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Video Demonstration</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3" name="Google Shape;343;p36"/>
          <p:cNvSpPr txBox="1"/>
          <p:nvPr>
            <p:ph idx="1" type="body"/>
          </p:nvPr>
        </p:nvSpPr>
        <p:spPr>
          <a:xfrm>
            <a:off x="457200" y="87564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400"/>
              <a:t>Completed</a:t>
            </a:r>
            <a:r>
              <a:rPr lang="en-US"/>
              <a:t> </a:t>
            </a:r>
            <a:endParaRPr/>
          </a:p>
        </p:txBody>
      </p:sp>
      <p:pic>
        <p:nvPicPr>
          <p:cNvPr id="344" name="Google Shape;344;p36"/>
          <p:cNvPicPr preferRelativeResize="0"/>
          <p:nvPr/>
        </p:nvPicPr>
        <p:blipFill>
          <a:blip r:embed="rId3">
            <a:alphaModFix/>
          </a:blip>
          <a:stretch>
            <a:fillRect/>
          </a:stretch>
        </p:blipFill>
        <p:spPr>
          <a:xfrm>
            <a:off x="2603763" y="2045523"/>
            <a:ext cx="1806301" cy="2099001"/>
          </a:xfrm>
          <a:prstGeom prst="rect">
            <a:avLst/>
          </a:prstGeom>
          <a:noFill/>
          <a:ln>
            <a:noFill/>
          </a:ln>
        </p:spPr>
      </p:pic>
      <p:pic>
        <p:nvPicPr>
          <p:cNvPr id="345" name="Google Shape;345;p36"/>
          <p:cNvPicPr preferRelativeResize="0"/>
          <p:nvPr/>
        </p:nvPicPr>
        <p:blipFill>
          <a:blip r:embed="rId3">
            <a:alphaModFix/>
          </a:blip>
          <a:stretch>
            <a:fillRect/>
          </a:stretch>
        </p:blipFill>
        <p:spPr>
          <a:xfrm>
            <a:off x="5127225" y="2090439"/>
            <a:ext cx="1728988" cy="2009162"/>
          </a:xfrm>
          <a:prstGeom prst="rect">
            <a:avLst/>
          </a:prstGeom>
          <a:noFill/>
          <a:ln>
            <a:noFill/>
          </a:ln>
        </p:spPr>
      </p:pic>
      <p:pic>
        <p:nvPicPr>
          <p:cNvPr id="346" name="Google Shape;346;p36"/>
          <p:cNvPicPr preferRelativeResize="0"/>
          <p:nvPr/>
        </p:nvPicPr>
        <p:blipFill>
          <a:blip r:embed="rId4">
            <a:alphaModFix/>
          </a:blip>
          <a:stretch>
            <a:fillRect/>
          </a:stretch>
        </p:blipFill>
        <p:spPr>
          <a:xfrm>
            <a:off x="7350390" y="2350787"/>
            <a:ext cx="1488476" cy="1488474"/>
          </a:xfrm>
          <a:prstGeom prst="rect">
            <a:avLst/>
          </a:prstGeom>
          <a:noFill/>
          <a:ln>
            <a:noFill/>
          </a:ln>
        </p:spPr>
      </p:pic>
      <p:sp>
        <p:nvSpPr>
          <p:cNvPr id="347" name="Google Shape;347;p36"/>
          <p:cNvSpPr txBox="1"/>
          <p:nvPr/>
        </p:nvSpPr>
        <p:spPr>
          <a:xfrm>
            <a:off x="5255425" y="4501800"/>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Robot uC</a:t>
            </a:r>
            <a:endParaRPr/>
          </a:p>
        </p:txBody>
      </p:sp>
      <p:sp>
        <p:nvSpPr>
          <p:cNvPr id="348" name="Google Shape;348;p36"/>
          <p:cNvSpPr txBox="1"/>
          <p:nvPr/>
        </p:nvSpPr>
        <p:spPr>
          <a:xfrm>
            <a:off x="2881500" y="4501800"/>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Glove</a:t>
            </a:r>
            <a:r>
              <a:rPr lang="en-US"/>
              <a:t> uC</a:t>
            </a:r>
            <a:endParaRPr/>
          </a:p>
        </p:txBody>
      </p:sp>
      <p:sp>
        <p:nvSpPr>
          <p:cNvPr id="349" name="Google Shape;349;p36"/>
          <p:cNvSpPr txBox="1"/>
          <p:nvPr/>
        </p:nvSpPr>
        <p:spPr>
          <a:xfrm>
            <a:off x="272725" y="4379450"/>
            <a:ext cx="14886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Potentiometer</a:t>
            </a:r>
            <a:endParaRPr/>
          </a:p>
        </p:txBody>
      </p:sp>
      <p:sp>
        <p:nvSpPr>
          <p:cNvPr id="350" name="Google Shape;350;p36"/>
          <p:cNvSpPr txBox="1"/>
          <p:nvPr/>
        </p:nvSpPr>
        <p:spPr>
          <a:xfrm>
            <a:off x="7503763" y="4379450"/>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Servo</a:t>
            </a:r>
            <a:endParaRPr/>
          </a:p>
        </p:txBody>
      </p:sp>
      <p:cxnSp>
        <p:nvCxnSpPr>
          <p:cNvPr id="351" name="Google Shape;351;p36"/>
          <p:cNvCxnSpPr>
            <a:stCxn id="352" idx="3"/>
            <a:endCxn id="344" idx="1"/>
          </p:cNvCxnSpPr>
          <p:nvPr/>
        </p:nvCxnSpPr>
        <p:spPr>
          <a:xfrm>
            <a:off x="2078463" y="3095024"/>
            <a:ext cx="525300" cy="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36"/>
          <p:cNvCxnSpPr>
            <a:stCxn id="344" idx="3"/>
            <a:endCxn id="345" idx="1"/>
          </p:cNvCxnSpPr>
          <p:nvPr/>
        </p:nvCxnSpPr>
        <p:spPr>
          <a:xfrm>
            <a:off x="4410063" y="3095024"/>
            <a:ext cx="717300" cy="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36"/>
          <p:cNvCxnSpPr>
            <a:stCxn id="345" idx="3"/>
            <a:endCxn id="346" idx="1"/>
          </p:cNvCxnSpPr>
          <p:nvPr/>
        </p:nvCxnSpPr>
        <p:spPr>
          <a:xfrm>
            <a:off x="6856213" y="3095020"/>
            <a:ext cx="494100" cy="0"/>
          </a:xfrm>
          <a:prstGeom prst="straightConnector1">
            <a:avLst/>
          </a:prstGeom>
          <a:noFill/>
          <a:ln cap="flat" cmpd="sng" w="9525">
            <a:solidFill>
              <a:schemeClr val="dk2"/>
            </a:solidFill>
            <a:prstDash val="solid"/>
            <a:round/>
            <a:headEnd len="med" w="med" type="none"/>
            <a:tailEnd len="med" w="med" type="none"/>
          </a:ln>
        </p:spPr>
      </p:cxnSp>
      <p:sp>
        <p:nvSpPr>
          <p:cNvPr id="355" name="Google Shape;355;p36"/>
          <p:cNvSpPr txBox="1"/>
          <p:nvPr/>
        </p:nvSpPr>
        <p:spPr>
          <a:xfrm>
            <a:off x="2041375" y="3095025"/>
            <a:ext cx="599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ADC</a:t>
            </a:r>
            <a:endParaRPr/>
          </a:p>
        </p:txBody>
      </p:sp>
      <p:sp>
        <p:nvSpPr>
          <p:cNvPr id="356" name="Google Shape;356;p36"/>
          <p:cNvSpPr txBox="1"/>
          <p:nvPr/>
        </p:nvSpPr>
        <p:spPr>
          <a:xfrm>
            <a:off x="4468950" y="3095025"/>
            <a:ext cx="599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SPI</a:t>
            </a:r>
            <a:endParaRPr/>
          </a:p>
        </p:txBody>
      </p:sp>
      <p:sp>
        <p:nvSpPr>
          <p:cNvPr id="357" name="Google Shape;357;p36"/>
          <p:cNvSpPr txBox="1"/>
          <p:nvPr/>
        </p:nvSpPr>
        <p:spPr>
          <a:xfrm>
            <a:off x="6803575" y="3095025"/>
            <a:ext cx="717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PWM</a:t>
            </a:r>
            <a:endParaRPr/>
          </a:p>
        </p:txBody>
      </p:sp>
      <p:pic>
        <p:nvPicPr>
          <p:cNvPr id="358" name="Google Shape;358;p36"/>
          <p:cNvPicPr preferRelativeResize="0"/>
          <p:nvPr/>
        </p:nvPicPr>
        <p:blipFill>
          <a:blip r:embed="rId5">
            <a:alphaModFix/>
          </a:blip>
          <a:stretch>
            <a:fillRect/>
          </a:stretch>
        </p:blipFill>
        <p:spPr>
          <a:xfrm>
            <a:off x="200350" y="2350770"/>
            <a:ext cx="1736575" cy="1640543"/>
          </a:xfrm>
          <a:prstGeom prst="rect">
            <a:avLst/>
          </a:prstGeom>
          <a:noFill/>
          <a:ln>
            <a:noFill/>
          </a:ln>
        </p:spPr>
      </p:pic>
      <p:sp>
        <p:nvSpPr>
          <p:cNvPr id="359" name="Google Shape;359;p36"/>
          <p:cNvSpPr txBox="1"/>
          <p:nvPr/>
        </p:nvSpPr>
        <p:spPr>
          <a:xfrm>
            <a:off x="2816075" y="1413575"/>
            <a:ext cx="3059100" cy="6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Motion Control</a:t>
            </a:r>
            <a:endParaRPr sz="1800"/>
          </a:p>
        </p:txBody>
      </p:sp>
      <p:sp>
        <p:nvSpPr>
          <p:cNvPr id="360" name="Google Shape;360;p36"/>
          <p:cNvSpPr txBox="1"/>
          <p:nvPr/>
        </p:nvSpPr>
        <p:spPr>
          <a:xfrm>
            <a:off x="2603725" y="5023625"/>
            <a:ext cx="32253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Video Demonstration</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7"/>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a:p>
            <a:pPr indent="0" lvl="0" marL="0" rtl="0" algn="l">
              <a:spcBef>
                <a:spcPts val="0"/>
              </a:spcBef>
              <a:spcAft>
                <a:spcPts val="0"/>
              </a:spcAft>
              <a:buNone/>
            </a:pPr>
            <a:r>
              <a:t/>
            </a:r>
            <a:endParaRPr/>
          </a:p>
        </p:txBody>
      </p:sp>
      <p:sp>
        <p:nvSpPr>
          <p:cNvPr id="367" name="Google Shape;367;p37"/>
          <p:cNvSpPr txBox="1"/>
          <p:nvPr>
            <p:ph idx="1" type="body"/>
          </p:nvPr>
        </p:nvSpPr>
        <p:spPr>
          <a:xfrm>
            <a:off x="460350" y="914970"/>
            <a:ext cx="8229600" cy="442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400"/>
              <a:t>In Progress</a:t>
            </a:r>
            <a:endParaRPr sz="2400"/>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pic>
        <p:nvPicPr>
          <p:cNvPr id="368" name="Google Shape;368;p37"/>
          <p:cNvPicPr preferRelativeResize="0"/>
          <p:nvPr/>
        </p:nvPicPr>
        <p:blipFill>
          <a:blip r:embed="rId3">
            <a:alphaModFix/>
          </a:blip>
          <a:stretch>
            <a:fillRect/>
          </a:stretch>
        </p:blipFill>
        <p:spPr>
          <a:xfrm>
            <a:off x="2217713" y="2056548"/>
            <a:ext cx="1806301" cy="2099001"/>
          </a:xfrm>
          <a:prstGeom prst="rect">
            <a:avLst/>
          </a:prstGeom>
          <a:noFill/>
          <a:ln>
            <a:noFill/>
          </a:ln>
        </p:spPr>
      </p:pic>
      <p:pic>
        <p:nvPicPr>
          <p:cNvPr id="369" name="Google Shape;369;p37"/>
          <p:cNvPicPr preferRelativeResize="0"/>
          <p:nvPr/>
        </p:nvPicPr>
        <p:blipFill>
          <a:blip r:embed="rId3">
            <a:alphaModFix/>
          </a:blip>
          <a:stretch>
            <a:fillRect/>
          </a:stretch>
        </p:blipFill>
        <p:spPr>
          <a:xfrm>
            <a:off x="4741175" y="2101464"/>
            <a:ext cx="1728988" cy="2009162"/>
          </a:xfrm>
          <a:prstGeom prst="rect">
            <a:avLst/>
          </a:prstGeom>
          <a:noFill/>
          <a:ln>
            <a:noFill/>
          </a:ln>
        </p:spPr>
      </p:pic>
      <p:sp>
        <p:nvSpPr>
          <p:cNvPr id="370" name="Google Shape;370;p37"/>
          <p:cNvSpPr txBox="1"/>
          <p:nvPr/>
        </p:nvSpPr>
        <p:spPr>
          <a:xfrm>
            <a:off x="5172900" y="4155550"/>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Glove uC</a:t>
            </a:r>
            <a:endParaRPr/>
          </a:p>
        </p:txBody>
      </p:sp>
      <p:sp>
        <p:nvSpPr>
          <p:cNvPr id="371" name="Google Shape;371;p37"/>
          <p:cNvSpPr txBox="1"/>
          <p:nvPr/>
        </p:nvSpPr>
        <p:spPr>
          <a:xfrm>
            <a:off x="2683175" y="4155550"/>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Robot uC</a:t>
            </a:r>
            <a:endParaRPr/>
          </a:p>
        </p:txBody>
      </p:sp>
      <p:sp>
        <p:nvSpPr>
          <p:cNvPr id="372" name="Google Shape;372;p37"/>
          <p:cNvSpPr txBox="1"/>
          <p:nvPr/>
        </p:nvSpPr>
        <p:spPr>
          <a:xfrm>
            <a:off x="412609" y="4110625"/>
            <a:ext cx="9309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Pressure Sensor</a:t>
            </a:r>
            <a:endParaRPr/>
          </a:p>
        </p:txBody>
      </p:sp>
      <p:cxnSp>
        <p:nvCxnSpPr>
          <p:cNvPr id="373" name="Google Shape;373;p37"/>
          <p:cNvCxnSpPr>
            <a:endCxn id="368" idx="1"/>
          </p:cNvCxnSpPr>
          <p:nvPr/>
        </p:nvCxnSpPr>
        <p:spPr>
          <a:xfrm>
            <a:off x="1692413" y="3106049"/>
            <a:ext cx="525300" cy="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37"/>
          <p:cNvCxnSpPr>
            <a:stCxn id="368" idx="3"/>
            <a:endCxn id="369" idx="1"/>
          </p:cNvCxnSpPr>
          <p:nvPr/>
        </p:nvCxnSpPr>
        <p:spPr>
          <a:xfrm>
            <a:off x="4024013" y="3106049"/>
            <a:ext cx="717300" cy="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37"/>
          <p:cNvCxnSpPr>
            <a:stCxn id="369" idx="3"/>
          </p:cNvCxnSpPr>
          <p:nvPr/>
        </p:nvCxnSpPr>
        <p:spPr>
          <a:xfrm>
            <a:off x="6470163" y="3106045"/>
            <a:ext cx="494100" cy="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7"/>
          <p:cNvSpPr txBox="1"/>
          <p:nvPr/>
        </p:nvSpPr>
        <p:spPr>
          <a:xfrm>
            <a:off x="1655325" y="3106050"/>
            <a:ext cx="599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ADC</a:t>
            </a:r>
            <a:endParaRPr/>
          </a:p>
        </p:txBody>
      </p:sp>
      <p:sp>
        <p:nvSpPr>
          <p:cNvPr id="377" name="Google Shape;377;p37"/>
          <p:cNvSpPr txBox="1"/>
          <p:nvPr/>
        </p:nvSpPr>
        <p:spPr>
          <a:xfrm>
            <a:off x="4082900" y="3106050"/>
            <a:ext cx="599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SPI</a:t>
            </a:r>
            <a:endParaRPr/>
          </a:p>
        </p:txBody>
      </p:sp>
      <p:sp>
        <p:nvSpPr>
          <p:cNvPr id="378" name="Google Shape;378;p37"/>
          <p:cNvSpPr txBox="1"/>
          <p:nvPr/>
        </p:nvSpPr>
        <p:spPr>
          <a:xfrm>
            <a:off x="6417525" y="3106050"/>
            <a:ext cx="7173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PWM</a:t>
            </a:r>
            <a:endParaRPr/>
          </a:p>
        </p:txBody>
      </p:sp>
      <p:pic>
        <p:nvPicPr>
          <p:cNvPr id="379" name="Google Shape;379;p37"/>
          <p:cNvPicPr preferRelativeResize="0"/>
          <p:nvPr/>
        </p:nvPicPr>
        <p:blipFill>
          <a:blip r:embed="rId4">
            <a:alphaModFix/>
          </a:blip>
          <a:stretch>
            <a:fillRect/>
          </a:stretch>
        </p:blipFill>
        <p:spPr>
          <a:xfrm>
            <a:off x="380972" y="2251625"/>
            <a:ext cx="994176" cy="1708849"/>
          </a:xfrm>
          <a:prstGeom prst="rect">
            <a:avLst/>
          </a:prstGeom>
          <a:noFill/>
          <a:ln>
            <a:noFill/>
          </a:ln>
        </p:spPr>
      </p:pic>
      <p:sp>
        <p:nvSpPr>
          <p:cNvPr id="380" name="Google Shape;380;p37"/>
          <p:cNvSpPr txBox="1"/>
          <p:nvPr/>
        </p:nvSpPr>
        <p:spPr>
          <a:xfrm>
            <a:off x="2816075" y="1413575"/>
            <a:ext cx="3059100" cy="6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Motion Restraint</a:t>
            </a:r>
            <a:endParaRPr sz="1800"/>
          </a:p>
        </p:txBody>
      </p:sp>
      <p:pic>
        <p:nvPicPr>
          <p:cNvPr id="381" name="Google Shape;381;p37"/>
          <p:cNvPicPr preferRelativeResize="0"/>
          <p:nvPr/>
        </p:nvPicPr>
        <p:blipFill>
          <a:blip r:embed="rId5">
            <a:alphaModFix/>
          </a:blip>
          <a:stretch>
            <a:fillRect/>
          </a:stretch>
        </p:blipFill>
        <p:spPr>
          <a:xfrm>
            <a:off x="7350390" y="2350787"/>
            <a:ext cx="1488476" cy="1488474"/>
          </a:xfrm>
          <a:prstGeom prst="rect">
            <a:avLst/>
          </a:prstGeom>
          <a:noFill/>
          <a:ln>
            <a:noFill/>
          </a:ln>
        </p:spPr>
      </p:pic>
      <p:sp>
        <p:nvSpPr>
          <p:cNvPr id="382" name="Google Shape;382;p37"/>
          <p:cNvSpPr txBox="1"/>
          <p:nvPr/>
        </p:nvSpPr>
        <p:spPr>
          <a:xfrm>
            <a:off x="7503775" y="4155550"/>
            <a:ext cx="11817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Servo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SOFTWARE DEVELOPMENT STATUS</a:t>
            </a:r>
            <a:endParaRPr/>
          </a:p>
          <a:p>
            <a:pPr indent="0" lvl="0" marL="0" rtl="0" algn="l">
              <a:spcBef>
                <a:spcPts val="0"/>
              </a:spcBef>
              <a:spcAft>
                <a:spcPts val="0"/>
              </a:spcAft>
              <a:buNone/>
            </a:pPr>
            <a:r>
              <a:t/>
            </a:r>
            <a:endParaRPr/>
          </a:p>
        </p:txBody>
      </p:sp>
      <p:sp>
        <p:nvSpPr>
          <p:cNvPr id="389" name="Google Shape;389;p38"/>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E3AE24"/>
                </a:solidFill>
              </a:rPr>
              <a:t>Overall Software Development</a:t>
            </a:r>
            <a:endParaRPr sz="2400">
              <a:solidFill>
                <a:srgbClr val="E3AE24"/>
              </a:solidFill>
            </a:endParaRPr>
          </a:p>
          <a:p>
            <a:pPr indent="0" lvl="0" marL="0" rtl="0" algn="l">
              <a:spcBef>
                <a:spcPts val="360"/>
              </a:spcBef>
              <a:spcAft>
                <a:spcPts val="0"/>
              </a:spcAft>
              <a:buNone/>
            </a:pPr>
            <a:r>
              <a:t/>
            </a:r>
            <a:endParaRPr/>
          </a:p>
        </p:txBody>
      </p:sp>
      <p:pic>
        <p:nvPicPr>
          <p:cNvPr id="390" name="Google Shape;390;p38"/>
          <p:cNvPicPr preferRelativeResize="0"/>
          <p:nvPr/>
        </p:nvPicPr>
        <p:blipFill>
          <a:blip r:embed="rId3">
            <a:alphaModFix/>
          </a:blip>
          <a:stretch>
            <a:fillRect/>
          </a:stretch>
        </p:blipFill>
        <p:spPr>
          <a:xfrm>
            <a:off x="2591738" y="1316225"/>
            <a:ext cx="3966824" cy="5317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9"/>
          <p:cNvSpPr txBox="1"/>
          <p:nvPr>
            <p:ph idx="2" type="body"/>
          </p:nvPr>
        </p:nvSpPr>
        <p:spPr>
          <a:xfrm>
            <a:off x="457200" y="1276709"/>
            <a:ext cx="8229600" cy="5306971"/>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t/>
            </a:r>
            <a:endParaRPr b="1">
              <a:solidFill>
                <a:srgbClr val="FFE599"/>
              </a:solidFill>
            </a:endParaRPr>
          </a:p>
          <a:p>
            <a:pPr indent="-330200" lvl="0" marL="457200" rtl="0" algn="l">
              <a:lnSpc>
                <a:spcPct val="150000"/>
              </a:lnSpc>
              <a:spcBef>
                <a:spcPts val="0"/>
              </a:spcBef>
              <a:spcAft>
                <a:spcPts val="0"/>
              </a:spcAft>
              <a:buClr>
                <a:srgbClr val="BF9000"/>
              </a:buClr>
              <a:buSzPts val="1600"/>
              <a:buChar char="●"/>
            </a:pPr>
            <a:r>
              <a:rPr b="1" lang="en-US">
                <a:solidFill>
                  <a:srgbClr val="BF9000"/>
                </a:solidFill>
              </a:rPr>
              <a:t>Heat and Touch Feedback</a:t>
            </a:r>
            <a:r>
              <a:rPr b="1" lang="en-US">
                <a:solidFill>
                  <a:srgbClr val="BF9000"/>
                </a:solidFill>
              </a:rPr>
              <a:t> (In Progress)</a:t>
            </a:r>
            <a:endParaRPr b="1">
              <a:solidFill>
                <a:srgbClr val="BF9000"/>
              </a:solidFill>
            </a:endParaRPr>
          </a:p>
          <a:p>
            <a:pPr indent="0" lvl="0" marL="457200" rtl="0" algn="l">
              <a:lnSpc>
                <a:spcPct val="150000"/>
              </a:lnSpc>
              <a:spcBef>
                <a:spcPts val="0"/>
              </a:spcBef>
              <a:spcAft>
                <a:spcPts val="0"/>
              </a:spcAft>
              <a:buNone/>
            </a:pPr>
            <a:r>
              <a:rPr b="1" lang="en-US">
                <a:solidFill>
                  <a:srgbClr val="6AA84F"/>
                </a:solidFill>
              </a:rPr>
              <a:t>	</a:t>
            </a:r>
            <a:r>
              <a:rPr b="1" lang="en-US">
                <a:solidFill>
                  <a:srgbClr val="000000"/>
                </a:solidFill>
              </a:rPr>
              <a:t>Generate desire temperature effect and expand airbag based on data transmitted from the other microcontroller.</a:t>
            </a:r>
            <a:endParaRPr b="1">
              <a:solidFill>
                <a:srgbClr val="000000"/>
              </a:solidFill>
            </a:endParaRPr>
          </a:p>
          <a:p>
            <a:pPr indent="-330200" lvl="0" marL="457200" rtl="0" algn="l">
              <a:lnSpc>
                <a:spcPct val="150000"/>
              </a:lnSpc>
              <a:spcBef>
                <a:spcPts val="0"/>
              </a:spcBef>
              <a:spcAft>
                <a:spcPts val="0"/>
              </a:spcAft>
              <a:buClr>
                <a:srgbClr val="BF9000"/>
              </a:buClr>
              <a:buSzPts val="1600"/>
              <a:buChar char="●"/>
            </a:pPr>
            <a:r>
              <a:rPr b="1" lang="en-US">
                <a:solidFill>
                  <a:srgbClr val="BF9000"/>
                </a:solidFill>
              </a:rPr>
              <a:t>Motion Restraint (In Progress)</a:t>
            </a:r>
            <a:endParaRPr b="1">
              <a:solidFill>
                <a:srgbClr val="BF9000"/>
              </a:solidFill>
            </a:endParaRPr>
          </a:p>
          <a:p>
            <a:pPr indent="0" lvl="0" marL="457200" rtl="0" algn="l">
              <a:lnSpc>
                <a:spcPct val="150000"/>
              </a:lnSpc>
              <a:spcBef>
                <a:spcPts val="0"/>
              </a:spcBef>
              <a:spcAft>
                <a:spcPts val="0"/>
              </a:spcAft>
              <a:buNone/>
            </a:pPr>
            <a:r>
              <a:rPr b="1" lang="en-US">
                <a:solidFill>
                  <a:srgbClr val="6AA84F"/>
                </a:solidFill>
              </a:rPr>
              <a:t>	</a:t>
            </a:r>
            <a:r>
              <a:rPr b="1" lang="en-US"/>
              <a:t>Control servo to generate a restraint effect on glove.</a:t>
            </a:r>
            <a:endParaRPr b="1"/>
          </a:p>
          <a:p>
            <a:pPr indent="-330200" lvl="0" marL="457200" rtl="0" algn="l">
              <a:lnSpc>
                <a:spcPct val="150000"/>
              </a:lnSpc>
              <a:spcBef>
                <a:spcPts val="0"/>
              </a:spcBef>
              <a:spcAft>
                <a:spcPts val="0"/>
              </a:spcAft>
              <a:buClr>
                <a:srgbClr val="DD7E6B"/>
              </a:buClr>
              <a:buSzPts val="1600"/>
              <a:buChar char="●"/>
            </a:pPr>
            <a:r>
              <a:rPr b="1" lang="en-US">
                <a:solidFill>
                  <a:srgbClr val="DD7E6B"/>
                </a:solidFill>
              </a:rPr>
              <a:t>Send Robot Hand SPI (Pending)</a:t>
            </a:r>
            <a:endParaRPr b="1">
              <a:solidFill>
                <a:srgbClr val="DD7E6B"/>
              </a:solidFill>
            </a:endParaRPr>
          </a:p>
          <a:p>
            <a:pPr indent="457200" lvl="0" marL="0" rtl="0" algn="l">
              <a:lnSpc>
                <a:spcPct val="150000"/>
              </a:lnSpc>
              <a:spcBef>
                <a:spcPts val="0"/>
              </a:spcBef>
              <a:spcAft>
                <a:spcPts val="0"/>
              </a:spcAft>
              <a:buClr>
                <a:schemeClr val="dk1"/>
              </a:buClr>
              <a:buSzPts val="1100"/>
              <a:buFont typeface="Arial"/>
              <a:buNone/>
            </a:pPr>
            <a:r>
              <a:rPr b="1" lang="en-US"/>
              <a:t>	Send potentiometer value to the other side to control robotic hand’s movement.</a:t>
            </a:r>
            <a:endParaRPr b="1"/>
          </a:p>
          <a:p>
            <a:pPr indent="-330200" lvl="0" marL="457200" rtl="0" algn="l">
              <a:lnSpc>
                <a:spcPct val="150000"/>
              </a:lnSpc>
              <a:spcBef>
                <a:spcPts val="0"/>
              </a:spcBef>
              <a:spcAft>
                <a:spcPts val="0"/>
              </a:spcAft>
              <a:buClr>
                <a:srgbClr val="DD7E6B"/>
              </a:buClr>
              <a:buSzPts val="1600"/>
              <a:buChar char="●"/>
            </a:pPr>
            <a:r>
              <a:rPr b="1" lang="en-US">
                <a:solidFill>
                  <a:srgbClr val="DD7E6B"/>
                </a:solidFill>
              </a:rPr>
              <a:t>Request SPI from slave (Pending)</a:t>
            </a:r>
            <a:endParaRPr b="1">
              <a:solidFill>
                <a:srgbClr val="DD7E6B"/>
              </a:solidFill>
            </a:endParaRPr>
          </a:p>
          <a:p>
            <a:pPr indent="457200" lvl="0" marL="0" rtl="0" algn="l">
              <a:lnSpc>
                <a:spcPct val="150000"/>
              </a:lnSpc>
              <a:spcBef>
                <a:spcPts val="0"/>
              </a:spcBef>
              <a:spcAft>
                <a:spcPts val="0"/>
              </a:spcAft>
              <a:buClr>
                <a:schemeClr val="dk1"/>
              </a:buClr>
              <a:buSzPts val="1100"/>
              <a:buFont typeface="Arial"/>
              <a:buNone/>
            </a:pPr>
            <a:r>
              <a:rPr b="1" lang="en-US"/>
              <a:t>	Receive sensor value from robotic finger to implement feedback system and motion restraint.</a:t>
            </a:r>
            <a:endParaRPr b="1">
              <a:solidFill>
                <a:srgbClr val="6AA84F"/>
              </a:solidFill>
            </a:endParaRPr>
          </a:p>
          <a:p>
            <a:pPr indent="457200" lvl="0" marL="0" rtl="0" algn="l">
              <a:lnSpc>
                <a:spcPct val="150000"/>
              </a:lnSpc>
              <a:spcBef>
                <a:spcPts val="0"/>
              </a:spcBef>
              <a:spcAft>
                <a:spcPts val="0"/>
              </a:spcAft>
              <a:buClr>
                <a:schemeClr val="dk1"/>
              </a:buClr>
              <a:buSzPts val="1100"/>
              <a:buFont typeface="Arial"/>
              <a:buNone/>
            </a:pPr>
            <a:r>
              <a:t/>
            </a:r>
            <a:endParaRPr b="1"/>
          </a:p>
          <a:p>
            <a:pPr indent="457200" lvl="0" marL="0" rtl="0" algn="l">
              <a:lnSpc>
                <a:spcPct val="150000"/>
              </a:lnSpc>
              <a:spcBef>
                <a:spcPts val="0"/>
              </a:spcBef>
              <a:spcAft>
                <a:spcPts val="0"/>
              </a:spcAft>
              <a:buNone/>
            </a:pPr>
            <a:r>
              <a:t/>
            </a:r>
            <a:endParaRPr b="1"/>
          </a:p>
          <a:p>
            <a:pPr indent="0" lvl="0" marL="285750" marR="0" rtl="0" algn="l">
              <a:spcBef>
                <a:spcPts val="0"/>
              </a:spcBef>
              <a:spcAft>
                <a:spcPts val="0"/>
              </a:spcAft>
              <a:buNone/>
            </a:pPr>
            <a:r>
              <a:t/>
            </a:r>
            <a:endParaRPr sz="2000">
              <a:solidFill>
                <a:srgbClr val="FF0000"/>
              </a:solidFill>
            </a:endParaRPr>
          </a:p>
        </p:txBody>
      </p:sp>
      <p:sp>
        <p:nvSpPr>
          <p:cNvPr id="397" name="Google Shape;397;p3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398" name="Google Shape;398;p39"/>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t>Glove’s </a:t>
            </a:r>
            <a:r>
              <a:rPr lang="en-US" sz="2400">
                <a:solidFill>
                  <a:srgbClr val="E3AE24"/>
                </a:solidFill>
              </a:rPr>
              <a:t>STM32L152</a:t>
            </a:r>
            <a:endParaRPr sz="240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PROJECT OVERVIEW</a:t>
            </a:r>
            <a:endParaRPr b="0" i="0" sz="4400" u="none" cap="none" strike="noStrike">
              <a:solidFill>
                <a:schemeClr val="lt1"/>
              </a:solidFill>
              <a:latin typeface="Impact"/>
              <a:ea typeface="Impact"/>
              <a:cs typeface="Impact"/>
              <a:sym typeface="Impact"/>
            </a:endParaRPr>
          </a:p>
        </p:txBody>
      </p:sp>
      <p:sp>
        <p:nvSpPr>
          <p:cNvPr id="104" name="Google Shape;104;p13"/>
          <p:cNvSpPr txBox="1"/>
          <p:nvPr>
            <p:ph idx="2" type="body"/>
          </p:nvPr>
        </p:nvSpPr>
        <p:spPr>
          <a:xfrm>
            <a:off x="454025" y="1276709"/>
            <a:ext cx="8235900" cy="4700700"/>
          </a:xfrm>
          <a:prstGeom prst="rect">
            <a:avLst/>
          </a:prstGeom>
          <a:noFill/>
          <a:ln>
            <a:noFill/>
          </a:ln>
        </p:spPr>
        <p:txBody>
          <a:bodyPr anchorCtr="0" anchor="t" bIns="45700" lIns="91425" spcFirstLastPara="1" rIns="91425" wrap="square" tIns="45700">
            <a:noAutofit/>
          </a:bodyPr>
          <a:lstStyle/>
          <a:p>
            <a:pPr indent="0" lvl="0" marL="285750" marR="0" rtl="0" algn="l">
              <a:spcBef>
                <a:spcPts val="0"/>
              </a:spcBef>
              <a:spcAft>
                <a:spcPts val="0"/>
              </a:spcAft>
              <a:buNone/>
            </a:pPr>
            <a:r>
              <a:t/>
            </a:r>
            <a:endParaRPr i="1" sz="2200">
              <a:solidFill>
                <a:srgbClr val="FF0000"/>
              </a:solidFill>
            </a:endParaRPr>
          </a:p>
          <a:p>
            <a:pPr indent="0" lvl="0" marL="285750" marR="0" rtl="0" algn="l">
              <a:spcBef>
                <a:spcPts val="0"/>
              </a:spcBef>
              <a:spcAft>
                <a:spcPts val="0"/>
              </a:spcAft>
              <a:buNone/>
            </a:pPr>
            <a:r>
              <a:t/>
            </a:r>
            <a:endParaRPr i="1" sz="2200">
              <a:solidFill>
                <a:srgbClr val="FF0000"/>
              </a:solidFill>
            </a:endParaRPr>
          </a:p>
          <a:p>
            <a:pPr indent="0" lvl="0" marL="285750" marR="0" rtl="0" algn="l">
              <a:spcBef>
                <a:spcPts val="0"/>
              </a:spcBef>
              <a:spcAft>
                <a:spcPts val="0"/>
              </a:spcAft>
              <a:buNone/>
            </a:pPr>
            <a:r>
              <a:t/>
            </a:r>
            <a:endParaRPr i="1" sz="2200">
              <a:solidFill>
                <a:srgbClr val="FF0000"/>
              </a:solidFill>
            </a:endParaRPr>
          </a:p>
          <a:p>
            <a:pPr indent="0" lvl="0" marL="285750" marR="0" rtl="0" algn="l">
              <a:spcBef>
                <a:spcPts val="0"/>
              </a:spcBef>
              <a:spcAft>
                <a:spcPts val="0"/>
              </a:spcAft>
              <a:buNone/>
            </a:pPr>
            <a:r>
              <a:t/>
            </a:r>
            <a:endParaRPr i="1" sz="2200">
              <a:solidFill>
                <a:srgbClr val="FF0000"/>
              </a:solidFill>
            </a:endParaRPr>
          </a:p>
          <a:p>
            <a:pPr indent="0" lvl="0" marL="285750" marR="0" rtl="0" algn="l">
              <a:spcBef>
                <a:spcPts val="0"/>
              </a:spcBef>
              <a:spcAft>
                <a:spcPts val="0"/>
              </a:spcAft>
              <a:buNone/>
            </a:pPr>
            <a:r>
              <a:t/>
            </a:r>
            <a:endParaRPr i="1" sz="2200">
              <a:solidFill>
                <a:srgbClr val="FF0000"/>
              </a:solidFill>
            </a:endParaRPr>
          </a:p>
          <a:p>
            <a:pPr indent="0" lvl="0" marL="285750" marR="0" rtl="0" algn="l">
              <a:spcBef>
                <a:spcPts val="0"/>
              </a:spcBef>
              <a:spcAft>
                <a:spcPts val="0"/>
              </a:spcAft>
              <a:buNone/>
            </a:pPr>
            <a:r>
              <a:t/>
            </a:r>
            <a:endParaRPr i="1" sz="2200">
              <a:solidFill>
                <a:srgbClr val="FF0000"/>
              </a:solidFill>
            </a:endParaRPr>
          </a:p>
          <a:p>
            <a:pPr indent="0" lvl="0" marL="0" rtl="0" algn="l">
              <a:spcBef>
                <a:spcPts val="0"/>
              </a:spcBef>
              <a:spcAft>
                <a:spcPts val="0"/>
              </a:spcAft>
              <a:buNone/>
            </a:pP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Figure 1. Robotic Hand					Figure 2. Exoskeleton</a:t>
            </a:r>
            <a:endParaRPr>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Handi-glove is a wearable assistance device that will allow users to control a robotic arm via an exoskeleton, while receiving temperature, sense of touch, and motion restraint feedbacks. Similar projects on the market include Robo-Glove, a wearable device designed by GM and NASA to help reduce the grasping force exerted by workers when working long periods of times, but most projects do not include as many feedbacks as our project does. The purpose of our project is to enhance safety standards in industrial and research environments, it allows users to physically interact with objects that could potentially be dangerous to the human skin in a safer manner. </a:t>
            </a:r>
            <a:endParaRPr>
              <a:latin typeface="Times New Roman"/>
              <a:ea typeface="Times New Roman"/>
              <a:cs typeface="Times New Roman"/>
              <a:sym typeface="Times New Roman"/>
            </a:endParaRPr>
          </a:p>
          <a:p>
            <a:pPr indent="0" lvl="0" marL="285750" marR="0" rtl="0" algn="l">
              <a:spcBef>
                <a:spcPts val="0"/>
              </a:spcBef>
              <a:spcAft>
                <a:spcPts val="0"/>
              </a:spcAft>
              <a:buNone/>
            </a:pPr>
            <a:r>
              <a:t/>
            </a:r>
            <a:endParaRPr i="1" sz="2200">
              <a:solidFill>
                <a:srgbClr val="FF0000"/>
              </a:solidFill>
            </a:endParaRPr>
          </a:p>
          <a:p>
            <a:pPr indent="0" lvl="0" marL="285750" marR="0" rtl="0" algn="l">
              <a:spcBef>
                <a:spcPts val="0"/>
              </a:spcBef>
              <a:spcAft>
                <a:spcPts val="0"/>
              </a:spcAft>
              <a:buNone/>
            </a:pPr>
            <a:r>
              <a:t/>
            </a:r>
            <a:endParaRPr i="1" sz="2200">
              <a:solidFill>
                <a:srgbClr val="FF0000"/>
              </a:solidFill>
            </a:endParaRPr>
          </a:p>
        </p:txBody>
      </p:sp>
      <p:sp>
        <p:nvSpPr>
          <p:cNvPr id="105" name="Google Shape;105;p13"/>
          <p:cNvSpPr txBox="1"/>
          <p:nvPr>
            <p:ph idx="1" type="body"/>
          </p:nvPr>
        </p:nvSpPr>
        <p:spPr>
          <a:xfrm>
            <a:off x="457175"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E3AE24"/>
                </a:solidFill>
              </a:rPr>
              <a:t>Background</a:t>
            </a:r>
            <a:endParaRPr sz="2400">
              <a:solidFill>
                <a:srgbClr val="E3AE24"/>
              </a:solidFill>
            </a:endParaRPr>
          </a:p>
          <a:p>
            <a:pPr indent="0" lvl="0" marL="0" marR="0" rtl="0" algn="l">
              <a:spcBef>
                <a:spcPts val="0"/>
              </a:spcBef>
              <a:spcAft>
                <a:spcPts val="0"/>
              </a:spcAft>
              <a:buClr>
                <a:srgbClr val="E3AE24"/>
              </a:buClr>
              <a:buSzPts val="2400"/>
              <a:buFont typeface="Impact"/>
              <a:buNone/>
            </a:pPr>
            <a:r>
              <a:t/>
            </a:r>
            <a:endParaRPr sz="2400"/>
          </a:p>
        </p:txBody>
      </p:sp>
      <p:pic>
        <p:nvPicPr>
          <p:cNvPr id="106" name="Google Shape;106;p13"/>
          <p:cNvPicPr preferRelativeResize="0"/>
          <p:nvPr/>
        </p:nvPicPr>
        <p:blipFill>
          <a:blip r:embed="rId3">
            <a:alphaModFix/>
          </a:blip>
          <a:stretch>
            <a:fillRect/>
          </a:stretch>
        </p:blipFill>
        <p:spPr>
          <a:xfrm>
            <a:off x="5135090" y="1367450"/>
            <a:ext cx="2931684" cy="2203325"/>
          </a:xfrm>
          <a:prstGeom prst="rect">
            <a:avLst/>
          </a:prstGeom>
          <a:noFill/>
          <a:ln>
            <a:noFill/>
          </a:ln>
        </p:spPr>
      </p:pic>
      <p:pic>
        <p:nvPicPr>
          <p:cNvPr id="107" name="Google Shape;107;p13"/>
          <p:cNvPicPr preferRelativeResize="0"/>
          <p:nvPr/>
        </p:nvPicPr>
        <p:blipFill>
          <a:blip r:embed="rId4">
            <a:alphaModFix/>
          </a:blip>
          <a:stretch>
            <a:fillRect/>
          </a:stretch>
        </p:blipFill>
        <p:spPr>
          <a:xfrm>
            <a:off x="1366200" y="1441123"/>
            <a:ext cx="2067825" cy="2129650"/>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0"/>
          <p:cNvSpPr txBox="1"/>
          <p:nvPr>
            <p:ph idx="2" type="body"/>
          </p:nvPr>
        </p:nvSpPr>
        <p:spPr>
          <a:xfrm>
            <a:off x="457200" y="1276709"/>
            <a:ext cx="8229600" cy="5307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t/>
            </a:r>
            <a:endParaRPr b="1"/>
          </a:p>
          <a:p>
            <a:pPr indent="-330200" lvl="0" marL="457200" rtl="0" algn="l">
              <a:lnSpc>
                <a:spcPct val="150000"/>
              </a:lnSpc>
              <a:spcBef>
                <a:spcPts val="0"/>
              </a:spcBef>
              <a:spcAft>
                <a:spcPts val="0"/>
              </a:spcAft>
              <a:buClr>
                <a:srgbClr val="6AA84F"/>
              </a:buClr>
              <a:buSzPts val="1600"/>
              <a:buChar char="●"/>
            </a:pPr>
            <a:r>
              <a:rPr b="1" lang="en-US">
                <a:solidFill>
                  <a:srgbClr val="6AA84F"/>
                </a:solidFill>
              </a:rPr>
              <a:t>Sensor value ADC input</a:t>
            </a:r>
            <a:r>
              <a:rPr b="1" lang="en-US">
                <a:solidFill>
                  <a:srgbClr val="6AA84F"/>
                </a:solidFill>
              </a:rPr>
              <a:t> (Complete)</a:t>
            </a:r>
            <a:endParaRPr b="1">
              <a:solidFill>
                <a:srgbClr val="6AA84F"/>
              </a:solidFill>
            </a:endParaRPr>
          </a:p>
          <a:p>
            <a:pPr indent="0" lvl="0" marL="457200" rtl="0" algn="l">
              <a:lnSpc>
                <a:spcPct val="150000"/>
              </a:lnSpc>
              <a:spcBef>
                <a:spcPts val="0"/>
              </a:spcBef>
              <a:spcAft>
                <a:spcPts val="0"/>
              </a:spcAft>
              <a:buClr>
                <a:schemeClr val="dk1"/>
              </a:buClr>
              <a:buSzPts val="1100"/>
              <a:buFont typeface="Arial"/>
              <a:buNone/>
            </a:pPr>
            <a:r>
              <a:rPr b="1" lang="en-US">
                <a:solidFill>
                  <a:srgbClr val="6AA84F"/>
                </a:solidFill>
              </a:rPr>
              <a:t>	</a:t>
            </a:r>
            <a:r>
              <a:rPr b="1" lang="en-US"/>
              <a:t>Read various sensors’ analog input and convert them into digital signal.</a:t>
            </a:r>
            <a:endParaRPr b="1"/>
          </a:p>
          <a:p>
            <a:pPr indent="-330200" lvl="0" marL="457200" rtl="0" algn="l">
              <a:lnSpc>
                <a:spcPct val="150000"/>
              </a:lnSpc>
              <a:spcBef>
                <a:spcPts val="0"/>
              </a:spcBef>
              <a:spcAft>
                <a:spcPts val="0"/>
              </a:spcAft>
              <a:buClr>
                <a:srgbClr val="6AA84F"/>
              </a:buClr>
              <a:buSzPts val="1600"/>
              <a:buChar char="●"/>
            </a:pPr>
            <a:r>
              <a:rPr b="1" lang="en-US">
                <a:solidFill>
                  <a:srgbClr val="6AA84F"/>
                </a:solidFill>
              </a:rPr>
              <a:t>Finger Motion (Complete)</a:t>
            </a:r>
            <a:endParaRPr b="1">
              <a:solidFill>
                <a:srgbClr val="6AA84F"/>
              </a:solidFill>
            </a:endParaRPr>
          </a:p>
          <a:p>
            <a:pPr indent="0" lvl="0" marL="457200" rtl="0" algn="l">
              <a:lnSpc>
                <a:spcPct val="150000"/>
              </a:lnSpc>
              <a:spcBef>
                <a:spcPts val="0"/>
              </a:spcBef>
              <a:spcAft>
                <a:spcPts val="0"/>
              </a:spcAft>
              <a:buClr>
                <a:schemeClr val="dk1"/>
              </a:buClr>
              <a:buSzPts val="1100"/>
              <a:buFont typeface="Arial"/>
              <a:buNone/>
            </a:pPr>
            <a:r>
              <a:rPr b="1" lang="en-US">
                <a:solidFill>
                  <a:srgbClr val="6AA84F"/>
                </a:solidFill>
              </a:rPr>
              <a:t>	</a:t>
            </a:r>
            <a:r>
              <a:rPr b="1" lang="en-US"/>
              <a:t>Control servo to mimic hand gesture.</a:t>
            </a:r>
            <a:endParaRPr b="1"/>
          </a:p>
          <a:p>
            <a:pPr indent="-330200" lvl="0" marL="457200" rtl="0" algn="l">
              <a:lnSpc>
                <a:spcPct val="150000"/>
              </a:lnSpc>
              <a:spcBef>
                <a:spcPts val="0"/>
              </a:spcBef>
              <a:spcAft>
                <a:spcPts val="0"/>
              </a:spcAft>
              <a:buClr>
                <a:srgbClr val="DD7E6B"/>
              </a:buClr>
              <a:buSzPts val="1600"/>
              <a:buChar char="●"/>
            </a:pPr>
            <a:r>
              <a:rPr b="1" lang="en-US">
                <a:solidFill>
                  <a:srgbClr val="DD7E6B"/>
                </a:solidFill>
              </a:rPr>
              <a:t>Restore fingers’ default position (Pending)</a:t>
            </a:r>
            <a:endParaRPr b="1">
              <a:solidFill>
                <a:srgbClr val="DD7E6B"/>
              </a:solidFill>
            </a:endParaRPr>
          </a:p>
          <a:p>
            <a:pPr indent="457200" lvl="0" marL="0" rtl="0" algn="l">
              <a:lnSpc>
                <a:spcPct val="150000"/>
              </a:lnSpc>
              <a:spcBef>
                <a:spcPts val="0"/>
              </a:spcBef>
              <a:spcAft>
                <a:spcPts val="0"/>
              </a:spcAft>
              <a:buClr>
                <a:schemeClr val="dk1"/>
              </a:buClr>
              <a:buSzPts val="1100"/>
              <a:buFont typeface="Arial"/>
              <a:buNone/>
            </a:pPr>
            <a:r>
              <a:rPr b="1" lang="en-US"/>
              <a:t>	Move robotic finger back to initial position if glove is detected as empty.</a:t>
            </a:r>
            <a:endParaRPr b="1"/>
          </a:p>
          <a:p>
            <a:pPr indent="-330200" lvl="0" marL="457200" rtl="0" algn="l">
              <a:lnSpc>
                <a:spcPct val="150000"/>
              </a:lnSpc>
              <a:spcBef>
                <a:spcPts val="0"/>
              </a:spcBef>
              <a:spcAft>
                <a:spcPts val="0"/>
              </a:spcAft>
              <a:buClr>
                <a:srgbClr val="DD7E6B"/>
              </a:buClr>
              <a:buSzPts val="1600"/>
              <a:buChar char="●"/>
            </a:pPr>
            <a:r>
              <a:rPr b="1" lang="en-US">
                <a:solidFill>
                  <a:srgbClr val="DD7E6B"/>
                </a:solidFill>
              </a:rPr>
              <a:t>Receive SPI from master (Pending)</a:t>
            </a:r>
            <a:endParaRPr b="1">
              <a:solidFill>
                <a:srgbClr val="DD7E6B"/>
              </a:solidFill>
            </a:endParaRPr>
          </a:p>
          <a:p>
            <a:pPr indent="457200" lvl="0" marL="0" rtl="0" algn="l">
              <a:lnSpc>
                <a:spcPct val="150000"/>
              </a:lnSpc>
              <a:spcBef>
                <a:spcPts val="0"/>
              </a:spcBef>
              <a:spcAft>
                <a:spcPts val="0"/>
              </a:spcAft>
              <a:buClr>
                <a:schemeClr val="dk1"/>
              </a:buClr>
              <a:buSzPts val="1100"/>
              <a:buFont typeface="Arial"/>
              <a:buNone/>
            </a:pPr>
            <a:r>
              <a:rPr b="1" lang="en-US"/>
              <a:t>	Listen on master to receive incoming communication packet via SPI.</a:t>
            </a:r>
            <a:endParaRPr b="1"/>
          </a:p>
          <a:p>
            <a:pPr indent="457200" lvl="0" marL="0" rtl="0" algn="l">
              <a:lnSpc>
                <a:spcPct val="150000"/>
              </a:lnSpc>
              <a:spcBef>
                <a:spcPts val="0"/>
              </a:spcBef>
              <a:spcAft>
                <a:spcPts val="0"/>
              </a:spcAft>
              <a:buNone/>
            </a:pPr>
            <a:r>
              <a:t/>
            </a:r>
            <a:endParaRPr b="1"/>
          </a:p>
          <a:p>
            <a:pPr indent="0" lvl="0" marL="285750" marR="0" rtl="0" algn="l">
              <a:spcBef>
                <a:spcPts val="0"/>
              </a:spcBef>
              <a:spcAft>
                <a:spcPts val="0"/>
              </a:spcAft>
              <a:buNone/>
            </a:pPr>
            <a:r>
              <a:t/>
            </a:r>
            <a:endParaRPr sz="2000">
              <a:solidFill>
                <a:srgbClr val="FF0000"/>
              </a:solidFill>
            </a:endParaRPr>
          </a:p>
        </p:txBody>
      </p:sp>
      <p:sp>
        <p:nvSpPr>
          <p:cNvPr id="405" name="Google Shape;405;p4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406" name="Google Shape;406;p4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t>Robot Hand’s </a:t>
            </a:r>
            <a:r>
              <a:rPr lang="en-US" sz="2400">
                <a:solidFill>
                  <a:srgbClr val="E3AE24"/>
                </a:solidFill>
              </a:rPr>
              <a:t>STM32L15</a:t>
            </a:r>
            <a:r>
              <a:rPr lang="en-US" sz="2400"/>
              <a:t>2</a:t>
            </a:r>
            <a:endParaRPr sz="240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PROJECT TIMELINE</a:t>
            </a:r>
            <a:endParaRPr b="0" i="0" sz="4400" u="none" cap="none" strike="noStrike">
              <a:solidFill>
                <a:schemeClr val="lt1"/>
              </a:solidFill>
              <a:latin typeface="Impact"/>
              <a:ea typeface="Impact"/>
              <a:cs typeface="Impact"/>
              <a:sym typeface="Impact"/>
            </a:endParaRPr>
          </a:p>
        </p:txBody>
      </p:sp>
      <p:sp>
        <p:nvSpPr>
          <p:cNvPr id="412" name="Google Shape;412;p41"/>
          <p:cNvSpPr txBox="1"/>
          <p:nvPr>
            <p:ph idx="1" type="body"/>
          </p:nvPr>
        </p:nvSpPr>
        <p:spPr>
          <a:xfrm>
            <a:off x="457200" y="926318"/>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Detailed Project Timeline</a:t>
            </a:r>
            <a:endParaRPr b="1" i="0" sz="2400" u="none" cap="none" strike="noStrike">
              <a:solidFill>
                <a:srgbClr val="E3AE24"/>
              </a:solidFill>
              <a:latin typeface="Impact"/>
              <a:ea typeface="Impact"/>
              <a:cs typeface="Impact"/>
              <a:sym typeface="Impact"/>
            </a:endParaRPr>
          </a:p>
        </p:txBody>
      </p:sp>
      <p:graphicFrame>
        <p:nvGraphicFramePr>
          <p:cNvPr id="413" name="Google Shape;413;p41"/>
          <p:cNvGraphicFramePr/>
          <p:nvPr/>
        </p:nvGraphicFramePr>
        <p:xfrm>
          <a:off x="576500" y="1446425"/>
          <a:ext cx="3000000" cy="3000000"/>
        </p:xfrm>
        <a:graphic>
          <a:graphicData uri="http://schemas.openxmlformats.org/drawingml/2006/table">
            <a:tbl>
              <a:tblPr>
                <a:noFill/>
                <a:tableStyleId>{1F627C82-C2EC-4A7E-B4AF-A0BC506402B1}</a:tableStyleId>
              </a:tblPr>
              <a:tblGrid>
                <a:gridCol w="1228725"/>
                <a:gridCol w="6762275"/>
              </a:tblGrid>
              <a:tr h="390525">
                <a:tc>
                  <a:txBody>
                    <a:bodyPr>
                      <a:noAutofit/>
                    </a:bodyPr>
                    <a:lstStyle/>
                    <a:p>
                      <a:pPr indent="0" lvl="0" marL="0" rtl="0" algn="l">
                        <a:lnSpc>
                          <a:spcPct val="115000"/>
                        </a:lnSpc>
                        <a:spcBef>
                          <a:spcPts val="0"/>
                        </a:spcBef>
                        <a:spcAft>
                          <a:spcPts val="0"/>
                        </a:spcAft>
                        <a:buNone/>
                      </a:pPr>
                      <a:r>
                        <a:rPr lang="en-US"/>
                        <a:t>Week 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300"/>
                        <a:t>Finish </a:t>
                      </a:r>
                      <a:r>
                        <a:rPr b="1" lang="en-US" sz="1300"/>
                        <a:t>PCB design</a:t>
                      </a:r>
                      <a:r>
                        <a:rPr lang="en-US" sz="1300"/>
                        <a:t> and sends out to manufacturer.</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1025">
                <a:tc>
                  <a:txBody>
                    <a:bodyPr>
                      <a:noAutofit/>
                    </a:bodyPr>
                    <a:lstStyle/>
                    <a:p>
                      <a:pPr indent="0" lvl="0" marL="0" rtl="0" algn="l">
                        <a:lnSpc>
                          <a:spcPct val="115000"/>
                        </a:lnSpc>
                        <a:spcBef>
                          <a:spcPts val="0"/>
                        </a:spcBef>
                        <a:spcAft>
                          <a:spcPts val="0"/>
                        </a:spcAft>
                        <a:buNone/>
                      </a:pPr>
                      <a:r>
                        <a:rPr lang="en-US"/>
                        <a:t>Week 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300"/>
                        <a:t>Finish </a:t>
                      </a:r>
                      <a:r>
                        <a:rPr b="1" lang="en-US" sz="1300"/>
                        <a:t>pressure and temperature feedback system</a:t>
                      </a:r>
                      <a:r>
                        <a:rPr lang="en-US" sz="1300"/>
                        <a:t>. </a:t>
                      </a:r>
                      <a:br>
                        <a:rPr lang="en-US" sz="1300"/>
                      </a:br>
                      <a:r>
                        <a:rPr lang="en-US" sz="1300"/>
                        <a:t>Verify functionality with H-bridge.</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9575">
                <a:tc>
                  <a:txBody>
                    <a:bodyPr>
                      <a:noAutofit/>
                    </a:bodyPr>
                    <a:lstStyle/>
                    <a:p>
                      <a:pPr indent="0" lvl="0" marL="0" rtl="0" algn="l">
                        <a:lnSpc>
                          <a:spcPct val="115000"/>
                        </a:lnSpc>
                        <a:spcBef>
                          <a:spcPts val="0"/>
                        </a:spcBef>
                        <a:spcAft>
                          <a:spcPts val="0"/>
                        </a:spcAft>
                        <a:buNone/>
                      </a:pPr>
                      <a:r>
                        <a:rPr lang="en-US"/>
                        <a:t>Week 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300"/>
                        <a:t>Finish </a:t>
                      </a:r>
                      <a:r>
                        <a:rPr b="1" lang="en-US" sz="1300"/>
                        <a:t>motion restraint program</a:t>
                      </a:r>
                      <a:r>
                        <a:rPr lang="en-US" sz="1300"/>
                        <a:t>. </a:t>
                      </a:r>
                      <a:br>
                        <a:rPr b="1" lang="en-US" sz="1300"/>
                      </a:br>
                      <a:r>
                        <a:rPr lang="en-US" sz="1300"/>
                        <a:t>Finish building</a:t>
                      </a:r>
                      <a:r>
                        <a:rPr b="1" lang="en-US" sz="1300"/>
                        <a:t> exoskeleton</a:t>
                      </a:r>
                      <a:r>
                        <a:rPr lang="en-US" sz="1300"/>
                        <a:t>.</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0525">
                <a:tc>
                  <a:txBody>
                    <a:bodyPr>
                      <a:noAutofit/>
                    </a:bodyPr>
                    <a:lstStyle/>
                    <a:p>
                      <a:pPr indent="0" lvl="0" marL="0" rtl="0" algn="l">
                        <a:lnSpc>
                          <a:spcPct val="115000"/>
                        </a:lnSpc>
                        <a:spcBef>
                          <a:spcPts val="0"/>
                        </a:spcBef>
                        <a:spcAft>
                          <a:spcPts val="0"/>
                        </a:spcAft>
                        <a:buNone/>
                      </a:pPr>
                      <a:r>
                        <a:rPr lang="en-US"/>
                        <a:t>Week 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300"/>
                        <a:t>Finish </a:t>
                      </a:r>
                      <a:r>
                        <a:rPr b="1" lang="en-US" sz="1300"/>
                        <a:t>soldering the PCB</a:t>
                      </a:r>
                      <a:r>
                        <a:rPr lang="en-US" sz="1300"/>
                        <a:t> and test each functionality. </a:t>
                      </a:r>
                      <a:br>
                        <a:rPr lang="en-US" sz="1300"/>
                      </a:br>
                      <a:r>
                        <a:rPr lang="en-US" sz="1300"/>
                        <a:t>Finish coding </a:t>
                      </a:r>
                      <a:r>
                        <a:rPr b="1" lang="en-US" sz="1300"/>
                        <a:t>restore initial position</a:t>
                      </a:r>
                      <a:r>
                        <a:rPr lang="en-US" sz="1300"/>
                        <a:t> when glove is empty.</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1025">
                <a:tc>
                  <a:txBody>
                    <a:bodyPr>
                      <a:noAutofit/>
                    </a:bodyPr>
                    <a:lstStyle/>
                    <a:p>
                      <a:pPr indent="0" lvl="0" marL="0" rtl="0" algn="l">
                        <a:lnSpc>
                          <a:spcPct val="115000"/>
                        </a:lnSpc>
                        <a:spcBef>
                          <a:spcPts val="0"/>
                        </a:spcBef>
                        <a:spcAft>
                          <a:spcPts val="0"/>
                        </a:spcAft>
                        <a:buNone/>
                      </a:pPr>
                      <a:r>
                        <a:rPr lang="en-US"/>
                        <a:t>Week 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300"/>
                        <a:t>Finish </a:t>
                      </a:r>
                      <a:r>
                        <a:rPr b="1" lang="en-US" sz="1300"/>
                        <a:t>communication</a:t>
                      </a:r>
                      <a:r>
                        <a:rPr lang="en-US" sz="1300"/>
                        <a:t> between two microcontrollers.</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9100">
                <a:tc>
                  <a:txBody>
                    <a:bodyPr>
                      <a:noAutofit/>
                    </a:bodyPr>
                    <a:lstStyle/>
                    <a:p>
                      <a:pPr indent="0" lvl="0" marL="0" rtl="0" algn="l">
                        <a:lnSpc>
                          <a:spcPct val="115000"/>
                        </a:lnSpc>
                        <a:spcBef>
                          <a:spcPts val="0"/>
                        </a:spcBef>
                        <a:spcAft>
                          <a:spcPts val="0"/>
                        </a:spcAft>
                        <a:buNone/>
                      </a:pPr>
                      <a:r>
                        <a:rPr lang="en-US"/>
                        <a:t>Week 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300">
                          <a:solidFill>
                            <a:schemeClr val="dk1"/>
                          </a:solidFill>
                        </a:rPr>
                        <a:t>System </a:t>
                      </a:r>
                      <a:r>
                        <a:rPr b="1" lang="en-US" sz="1300">
                          <a:solidFill>
                            <a:schemeClr val="dk1"/>
                          </a:solidFill>
                        </a:rPr>
                        <a:t>integration test</a:t>
                      </a:r>
                      <a:r>
                        <a:rPr lang="en-US" sz="1300">
                          <a:solidFill>
                            <a:schemeClr val="dk1"/>
                          </a:solidFill>
                        </a:rPr>
                        <a:t> and improvements.</a:t>
                      </a:r>
                      <a:r>
                        <a:rPr lang="en-US" sz="1300"/>
                        <a:t> </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0050">
                <a:tc>
                  <a:txBody>
                    <a:bodyPr>
                      <a:noAutofit/>
                    </a:bodyPr>
                    <a:lstStyle/>
                    <a:p>
                      <a:pPr indent="0" lvl="0" marL="0" rtl="0" algn="l">
                        <a:lnSpc>
                          <a:spcPct val="115000"/>
                        </a:lnSpc>
                        <a:spcBef>
                          <a:spcPts val="0"/>
                        </a:spcBef>
                        <a:spcAft>
                          <a:spcPts val="0"/>
                        </a:spcAft>
                        <a:buNone/>
                      </a:pPr>
                      <a:r>
                        <a:rPr lang="en-US"/>
                        <a:t>Week 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a:t>Finalize the project and check for any bugs or improvements.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0525">
                <a:tc>
                  <a:txBody>
                    <a:bodyPr>
                      <a:noAutofit/>
                    </a:bodyPr>
                    <a:lstStyle/>
                    <a:p>
                      <a:pPr indent="0" lvl="0" marL="0" rtl="0" algn="l">
                        <a:lnSpc>
                          <a:spcPct val="115000"/>
                        </a:lnSpc>
                        <a:spcBef>
                          <a:spcPts val="0"/>
                        </a:spcBef>
                        <a:spcAft>
                          <a:spcPts val="0"/>
                        </a:spcAft>
                        <a:buNone/>
                      </a:pPr>
                      <a:r>
                        <a:rPr lang="en-US"/>
                        <a:t>Week 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a:t>Final Showcase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9575">
                <a:tc>
                  <a:txBody>
                    <a:bodyPr>
                      <a:noAutofit/>
                    </a:bodyPr>
                    <a:lstStyle/>
                    <a:p>
                      <a:pPr indent="0" lvl="0" marL="0" rtl="0" algn="l">
                        <a:lnSpc>
                          <a:spcPct val="115000"/>
                        </a:lnSpc>
                        <a:spcBef>
                          <a:spcPts val="0"/>
                        </a:spcBef>
                        <a:spcAft>
                          <a:spcPts val="0"/>
                        </a:spcAft>
                        <a:buNone/>
                      </a:pPr>
                      <a:r>
                        <a:rPr lang="en-US"/>
                        <a:t>Week 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a:t>Final Presentation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PROJECT TIMELINE</a:t>
            </a:r>
            <a:endParaRPr b="0" i="0" sz="4400" u="none" cap="none" strike="noStrike">
              <a:solidFill>
                <a:schemeClr val="lt1"/>
              </a:solidFill>
              <a:latin typeface="Impact"/>
              <a:ea typeface="Impact"/>
              <a:cs typeface="Impact"/>
              <a:sym typeface="Impact"/>
            </a:endParaRPr>
          </a:p>
        </p:txBody>
      </p:sp>
      <p:grpSp>
        <p:nvGrpSpPr>
          <p:cNvPr id="419" name="Google Shape;419;p42"/>
          <p:cNvGrpSpPr/>
          <p:nvPr/>
        </p:nvGrpSpPr>
        <p:grpSpPr>
          <a:xfrm>
            <a:off x="448968" y="919106"/>
            <a:ext cx="8453506" cy="5166583"/>
            <a:chOff x="455107" y="934506"/>
            <a:chExt cx="8240087" cy="4988976"/>
          </a:xfrm>
        </p:grpSpPr>
        <p:pic>
          <p:nvPicPr>
            <p:cNvPr id="420" name="Google Shape;420;p42" title="Chart"/>
            <p:cNvPicPr preferRelativeResize="0"/>
            <p:nvPr/>
          </p:nvPicPr>
          <p:blipFill>
            <a:blip r:embed="rId3">
              <a:alphaModFix/>
            </a:blip>
            <a:stretch>
              <a:fillRect/>
            </a:stretch>
          </p:blipFill>
          <p:spPr>
            <a:xfrm>
              <a:off x="455107" y="934506"/>
              <a:ext cx="8240087" cy="4988976"/>
            </a:xfrm>
            <a:prstGeom prst="rect">
              <a:avLst/>
            </a:prstGeom>
            <a:noFill/>
            <a:ln>
              <a:noFill/>
            </a:ln>
          </p:spPr>
        </p:pic>
        <p:sp>
          <p:nvSpPr>
            <p:cNvPr id="421" name="Google Shape;421;p42"/>
            <p:cNvSpPr txBox="1"/>
            <p:nvPr/>
          </p:nvSpPr>
          <p:spPr>
            <a:xfrm rot="-2664699">
              <a:off x="1754658" y="5240375"/>
              <a:ext cx="1033683" cy="3781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Sept. 28</a:t>
              </a:r>
              <a:endParaRPr sz="900"/>
            </a:p>
          </p:txBody>
        </p:sp>
        <p:sp>
          <p:nvSpPr>
            <p:cNvPr id="422" name="Google Shape;422;p42"/>
            <p:cNvSpPr txBox="1"/>
            <p:nvPr/>
          </p:nvSpPr>
          <p:spPr>
            <a:xfrm rot="-2664699">
              <a:off x="2698825" y="5240375"/>
              <a:ext cx="1033683" cy="3781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Oct. 12</a:t>
              </a:r>
              <a:endParaRPr sz="900"/>
            </a:p>
            <a:p>
              <a:pPr indent="0" lvl="0" marL="0" rtl="0" algn="l">
                <a:spcBef>
                  <a:spcPts val="0"/>
                </a:spcBef>
                <a:spcAft>
                  <a:spcPts val="0"/>
                </a:spcAft>
                <a:buNone/>
              </a:pPr>
              <a:r>
                <a:t/>
              </a:r>
              <a:endParaRPr sz="900"/>
            </a:p>
          </p:txBody>
        </p:sp>
        <p:sp>
          <p:nvSpPr>
            <p:cNvPr id="423" name="Google Shape;423;p42"/>
            <p:cNvSpPr txBox="1"/>
            <p:nvPr/>
          </p:nvSpPr>
          <p:spPr>
            <a:xfrm rot="-2664699">
              <a:off x="3620563" y="5240375"/>
              <a:ext cx="1033683" cy="3781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Oct. 26</a:t>
              </a:r>
              <a:endParaRPr sz="900"/>
            </a:p>
            <a:p>
              <a:pPr indent="0" lvl="0" marL="0" rtl="0" algn="l">
                <a:spcBef>
                  <a:spcPts val="0"/>
                </a:spcBef>
                <a:spcAft>
                  <a:spcPts val="0"/>
                </a:spcAft>
                <a:buNone/>
              </a:pPr>
              <a:r>
                <a:t/>
              </a:r>
              <a:endParaRPr sz="900"/>
            </a:p>
          </p:txBody>
        </p:sp>
        <p:sp>
          <p:nvSpPr>
            <p:cNvPr id="424" name="Google Shape;424;p42"/>
            <p:cNvSpPr txBox="1"/>
            <p:nvPr/>
          </p:nvSpPr>
          <p:spPr>
            <a:xfrm rot="-2664699">
              <a:off x="5486468" y="5240375"/>
              <a:ext cx="1033683" cy="3781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Nov. 23</a:t>
              </a:r>
              <a:endParaRPr sz="900"/>
            </a:p>
          </p:txBody>
        </p:sp>
        <p:sp>
          <p:nvSpPr>
            <p:cNvPr id="425" name="Google Shape;425;p42"/>
            <p:cNvSpPr txBox="1"/>
            <p:nvPr/>
          </p:nvSpPr>
          <p:spPr>
            <a:xfrm rot="-2664699">
              <a:off x="6404177" y="5240375"/>
              <a:ext cx="1033683" cy="3781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t>Dec. 7</a:t>
              </a:r>
              <a:endParaRPr sz="900"/>
            </a:p>
          </p:txBody>
        </p:sp>
      </p:grpSp>
      <p:sp>
        <p:nvSpPr>
          <p:cNvPr id="426" name="Google Shape;426;p42"/>
          <p:cNvSpPr txBox="1"/>
          <p:nvPr/>
        </p:nvSpPr>
        <p:spPr>
          <a:xfrm>
            <a:off x="2121025"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6</a:t>
            </a:r>
            <a:endParaRPr sz="800"/>
          </a:p>
        </p:txBody>
      </p:sp>
      <p:sp>
        <p:nvSpPr>
          <p:cNvPr id="427" name="Google Shape;427;p42"/>
          <p:cNvSpPr txBox="1"/>
          <p:nvPr/>
        </p:nvSpPr>
        <p:spPr>
          <a:xfrm>
            <a:off x="2576450"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7</a:t>
            </a:r>
            <a:endParaRPr sz="800"/>
          </a:p>
          <a:p>
            <a:pPr indent="0" lvl="0" marL="0" rtl="0" algn="l">
              <a:spcBef>
                <a:spcPts val="0"/>
              </a:spcBef>
              <a:spcAft>
                <a:spcPts val="0"/>
              </a:spcAft>
              <a:buNone/>
            </a:pPr>
            <a:r>
              <a:t/>
            </a:r>
            <a:endParaRPr sz="800"/>
          </a:p>
        </p:txBody>
      </p:sp>
      <p:sp>
        <p:nvSpPr>
          <p:cNvPr id="428" name="Google Shape;428;p42"/>
          <p:cNvSpPr txBox="1"/>
          <p:nvPr/>
        </p:nvSpPr>
        <p:spPr>
          <a:xfrm>
            <a:off x="3066663"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8</a:t>
            </a:r>
            <a:endParaRPr sz="800"/>
          </a:p>
          <a:p>
            <a:pPr indent="0" lvl="0" marL="0" rtl="0" algn="l">
              <a:spcBef>
                <a:spcPts val="0"/>
              </a:spcBef>
              <a:spcAft>
                <a:spcPts val="0"/>
              </a:spcAft>
              <a:buNone/>
            </a:pPr>
            <a:r>
              <a:t/>
            </a:r>
            <a:endParaRPr sz="800"/>
          </a:p>
        </p:txBody>
      </p:sp>
      <p:sp>
        <p:nvSpPr>
          <p:cNvPr id="429" name="Google Shape;429;p42"/>
          <p:cNvSpPr txBox="1"/>
          <p:nvPr/>
        </p:nvSpPr>
        <p:spPr>
          <a:xfrm>
            <a:off x="3519813"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9</a:t>
            </a:r>
            <a:endParaRPr sz="800"/>
          </a:p>
        </p:txBody>
      </p:sp>
      <p:sp>
        <p:nvSpPr>
          <p:cNvPr id="430" name="Google Shape;430;p42"/>
          <p:cNvSpPr txBox="1"/>
          <p:nvPr/>
        </p:nvSpPr>
        <p:spPr>
          <a:xfrm>
            <a:off x="3962600"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10</a:t>
            </a:r>
            <a:endParaRPr sz="800"/>
          </a:p>
          <a:p>
            <a:pPr indent="0" lvl="0" marL="0" rtl="0" algn="l">
              <a:spcBef>
                <a:spcPts val="0"/>
              </a:spcBef>
              <a:spcAft>
                <a:spcPts val="0"/>
              </a:spcAft>
              <a:buNone/>
            </a:pPr>
            <a:r>
              <a:t/>
            </a:r>
            <a:endParaRPr sz="800"/>
          </a:p>
        </p:txBody>
      </p:sp>
      <p:sp>
        <p:nvSpPr>
          <p:cNvPr id="431" name="Google Shape;431;p42"/>
          <p:cNvSpPr txBox="1"/>
          <p:nvPr/>
        </p:nvSpPr>
        <p:spPr>
          <a:xfrm>
            <a:off x="4463188"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11</a:t>
            </a:r>
            <a:endParaRPr sz="800"/>
          </a:p>
        </p:txBody>
      </p:sp>
      <p:sp>
        <p:nvSpPr>
          <p:cNvPr id="432" name="Google Shape;432;p42"/>
          <p:cNvSpPr txBox="1"/>
          <p:nvPr/>
        </p:nvSpPr>
        <p:spPr>
          <a:xfrm>
            <a:off x="4903438"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12</a:t>
            </a:r>
            <a:endParaRPr sz="800"/>
          </a:p>
        </p:txBody>
      </p:sp>
      <p:sp>
        <p:nvSpPr>
          <p:cNvPr id="433" name="Google Shape;433;p42"/>
          <p:cNvSpPr txBox="1"/>
          <p:nvPr/>
        </p:nvSpPr>
        <p:spPr>
          <a:xfrm>
            <a:off x="5406825"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13</a:t>
            </a:r>
            <a:endParaRPr sz="800"/>
          </a:p>
        </p:txBody>
      </p:sp>
      <p:sp>
        <p:nvSpPr>
          <p:cNvPr id="434" name="Google Shape;434;p42"/>
          <p:cNvSpPr txBox="1"/>
          <p:nvPr/>
        </p:nvSpPr>
        <p:spPr>
          <a:xfrm>
            <a:off x="5859713"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14</a:t>
            </a:r>
            <a:endParaRPr sz="800"/>
          </a:p>
        </p:txBody>
      </p:sp>
      <p:sp>
        <p:nvSpPr>
          <p:cNvPr id="435" name="Google Shape;435;p42"/>
          <p:cNvSpPr txBox="1"/>
          <p:nvPr/>
        </p:nvSpPr>
        <p:spPr>
          <a:xfrm>
            <a:off x="6349950"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15</a:t>
            </a:r>
            <a:endParaRPr sz="800"/>
          </a:p>
        </p:txBody>
      </p:sp>
      <p:sp>
        <p:nvSpPr>
          <p:cNvPr id="436" name="Google Shape;436;p42"/>
          <p:cNvSpPr txBox="1"/>
          <p:nvPr/>
        </p:nvSpPr>
        <p:spPr>
          <a:xfrm>
            <a:off x="6795275" y="1323125"/>
            <a:ext cx="6261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Week 16</a:t>
            </a:r>
            <a:endParaRPr sz="800"/>
          </a:p>
        </p:txBody>
      </p:sp>
      <p:sp>
        <p:nvSpPr>
          <p:cNvPr id="437" name="Google Shape;437;p42"/>
          <p:cNvSpPr txBox="1"/>
          <p:nvPr/>
        </p:nvSpPr>
        <p:spPr>
          <a:xfrm>
            <a:off x="7250650" y="1323125"/>
            <a:ext cx="7173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Christmas</a:t>
            </a:r>
            <a:endParaRPr sz="80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43"/>
          <p:cNvSpPr txBox="1"/>
          <p:nvPr>
            <p:ph idx="4294967295" type="title"/>
          </p:nvPr>
        </p:nvSpPr>
        <p:spPr>
          <a:xfrm>
            <a:off x="908050" y="315913"/>
            <a:ext cx="8235950" cy="7477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3D PRINTING</a:t>
            </a:r>
            <a:endParaRPr b="0" i="0" sz="4400" u="none" cap="none" strike="noStrike">
              <a:solidFill>
                <a:schemeClr val="lt1"/>
              </a:solidFill>
              <a:latin typeface="Impact"/>
              <a:ea typeface="Impact"/>
              <a:cs typeface="Impact"/>
              <a:sym typeface="Impact"/>
            </a:endParaRPr>
          </a:p>
        </p:txBody>
      </p:sp>
      <p:sp>
        <p:nvSpPr>
          <p:cNvPr id="443" name="Google Shape;443;p43"/>
          <p:cNvSpPr txBox="1"/>
          <p:nvPr>
            <p:ph idx="4294967295" type="body"/>
          </p:nvPr>
        </p:nvSpPr>
        <p:spPr>
          <a:xfrm>
            <a:off x="882650" y="2734574"/>
            <a:ext cx="7346950" cy="8733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Questions?</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PSSCS</a:t>
            </a:r>
            <a:endParaRPr b="0" i="0" sz="4400" u="none" cap="none" strike="noStrike">
              <a:solidFill>
                <a:schemeClr val="lt1"/>
              </a:solidFill>
              <a:latin typeface="Impact"/>
              <a:ea typeface="Impact"/>
              <a:cs typeface="Impact"/>
              <a:sym typeface="Impact"/>
            </a:endParaRPr>
          </a:p>
        </p:txBody>
      </p:sp>
      <p:sp>
        <p:nvSpPr>
          <p:cNvPr id="113" name="Google Shape;113;p14"/>
          <p:cNvSpPr txBox="1"/>
          <p:nvPr>
            <p:ph idx="2" type="body"/>
          </p:nvPr>
        </p:nvSpPr>
        <p:spPr>
          <a:xfrm>
            <a:off x="454025" y="1135309"/>
            <a:ext cx="8235900" cy="4700700"/>
          </a:xfrm>
          <a:prstGeom prst="rect">
            <a:avLst/>
          </a:prstGeom>
          <a:noFill/>
          <a:ln>
            <a:noFill/>
          </a:ln>
        </p:spPr>
        <p:txBody>
          <a:bodyPr anchorCtr="0" anchor="t" bIns="45700" lIns="91425" spcFirstLastPara="1" rIns="91425" wrap="square" tIns="45700">
            <a:noAutofit/>
          </a:bodyPr>
          <a:lstStyle/>
          <a:p>
            <a:pPr indent="0" lvl="0" marL="285750" marR="0" rtl="0" algn="l">
              <a:spcBef>
                <a:spcPts val="0"/>
              </a:spcBef>
              <a:spcAft>
                <a:spcPts val="0"/>
              </a:spcAft>
              <a:buNone/>
            </a:pPr>
            <a:r>
              <a:t/>
            </a:r>
            <a:endParaRPr b="0" i="1" sz="2200" u="none" cap="none" strike="noStrike">
              <a:solidFill>
                <a:srgbClr val="FF0000"/>
              </a:solidFill>
              <a:latin typeface="Arial"/>
              <a:ea typeface="Arial"/>
              <a:cs typeface="Arial"/>
              <a:sym typeface="Arial"/>
            </a:endParaRPr>
          </a:p>
          <a:p>
            <a:pPr indent="-273050" lvl="0" marL="285750" rtl="0" algn="l">
              <a:spcBef>
                <a:spcPts val="0"/>
              </a:spcBef>
              <a:spcAft>
                <a:spcPts val="0"/>
              </a:spcAft>
              <a:buClr>
                <a:schemeClr val="dk1"/>
              </a:buClr>
              <a:buSzPts val="2000"/>
              <a:buFont typeface="Arial"/>
              <a:buChar char="•"/>
            </a:pPr>
            <a:r>
              <a:rPr lang="en-US" sz="2000"/>
              <a:t>PSSC #1: An ability to get user’s fingers position information with position sensors on the glove</a:t>
            </a:r>
            <a:endParaRPr sz="2000"/>
          </a:p>
          <a:p>
            <a:pPr indent="0" lvl="0" marL="0" rtl="0" algn="l">
              <a:spcBef>
                <a:spcPts val="0"/>
              </a:spcBef>
              <a:spcAft>
                <a:spcPts val="0"/>
              </a:spcAft>
              <a:buNone/>
            </a:pPr>
            <a:r>
              <a:t/>
            </a:r>
            <a:endParaRPr sz="2000"/>
          </a:p>
          <a:p>
            <a:pPr indent="-273050" lvl="0" marL="285750" rtl="0" algn="l">
              <a:spcBef>
                <a:spcPts val="0"/>
              </a:spcBef>
              <a:spcAft>
                <a:spcPts val="0"/>
              </a:spcAft>
              <a:buClr>
                <a:schemeClr val="dk1"/>
              </a:buClr>
              <a:buSzPts val="2000"/>
              <a:buFont typeface="Arial"/>
              <a:buChar char="•"/>
            </a:pPr>
            <a:r>
              <a:rPr lang="en-US" sz="2000"/>
              <a:t>PSSC #2: An ability to communicate microcontroller with servos and control the movement of robotic fingers </a:t>
            </a:r>
            <a:endParaRPr sz="2000"/>
          </a:p>
          <a:p>
            <a:pPr indent="0" lvl="0" marL="0" rtl="0" algn="l">
              <a:spcBef>
                <a:spcPts val="0"/>
              </a:spcBef>
              <a:spcAft>
                <a:spcPts val="0"/>
              </a:spcAft>
              <a:buNone/>
            </a:pPr>
            <a:r>
              <a:t/>
            </a:r>
            <a:endParaRPr sz="2000"/>
          </a:p>
          <a:p>
            <a:pPr indent="-273050" lvl="0" marL="285750" rtl="0" algn="l">
              <a:spcBef>
                <a:spcPts val="0"/>
              </a:spcBef>
              <a:spcAft>
                <a:spcPts val="0"/>
              </a:spcAft>
              <a:buClr>
                <a:schemeClr val="dk1"/>
              </a:buClr>
              <a:buSzPts val="2000"/>
              <a:buFont typeface="Arial"/>
              <a:buChar char="•"/>
            </a:pPr>
            <a:r>
              <a:rPr lang="en-US" sz="2000"/>
              <a:t>PSSC #3: An ability to output heating or cooling feedback based on the readings provided by temperature sensors on the robotic hand</a:t>
            </a:r>
            <a:endParaRPr sz="2000"/>
          </a:p>
          <a:p>
            <a:pPr indent="0" lvl="0" marL="0" rtl="0" algn="l">
              <a:spcBef>
                <a:spcPts val="0"/>
              </a:spcBef>
              <a:spcAft>
                <a:spcPts val="0"/>
              </a:spcAft>
              <a:buNone/>
            </a:pPr>
            <a:r>
              <a:t/>
            </a:r>
            <a:endParaRPr sz="2000"/>
          </a:p>
          <a:p>
            <a:pPr indent="-273050" lvl="0" marL="285750" rtl="0" algn="l">
              <a:spcBef>
                <a:spcPts val="0"/>
              </a:spcBef>
              <a:spcAft>
                <a:spcPts val="0"/>
              </a:spcAft>
              <a:buClr>
                <a:schemeClr val="dk1"/>
              </a:buClr>
              <a:buSzPts val="2000"/>
              <a:buFont typeface="Arial"/>
              <a:buChar char="•"/>
            </a:pPr>
            <a:r>
              <a:rPr lang="en-US" sz="2000"/>
              <a:t>PSSC #4: An ability to provide touch feedback based on the readings provided by pressure sensors on the robotic hand</a:t>
            </a:r>
            <a:endParaRPr sz="2000"/>
          </a:p>
          <a:p>
            <a:pPr indent="0" lvl="0" marL="0" rtl="0" algn="l">
              <a:spcBef>
                <a:spcPts val="0"/>
              </a:spcBef>
              <a:spcAft>
                <a:spcPts val="0"/>
              </a:spcAft>
              <a:buNone/>
            </a:pPr>
            <a:r>
              <a:t/>
            </a:r>
            <a:endParaRPr sz="2000"/>
          </a:p>
          <a:p>
            <a:pPr indent="-273050" lvl="0" marL="285750" rtl="0" algn="l">
              <a:spcBef>
                <a:spcPts val="0"/>
              </a:spcBef>
              <a:spcAft>
                <a:spcPts val="0"/>
              </a:spcAft>
              <a:buClr>
                <a:schemeClr val="dk1"/>
              </a:buClr>
              <a:buSzPts val="2000"/>
              <a:buFont typeface="Arial"/>
              <a:buChar char="•"/>
            </a:pPr>
            <a:r>
              <a:rPr lang="en-US" sz="2000"/>
              <a:t>PSSC #5: An ability to return robotic hand to standby posture after user taking off the control glove</a:t>
            </a:r>
            <a:endParaRPr sz="2000"/>
          </a:p>
          <a:p>
            <a:pPr indent="0" lvl="0" marL="285750" marR="0" rtl="0" algn="l">
              <a:spcBef>
                <a:spcPts val="0"/>
              </a:spcBef>
              <a:spcAft>
                <a:spcPts val="0"/>
              </a:spcAft>
              <a:buNone/>
            </a:pPr>
            <a:r>
              <a:t/>
            </a:r>
            <a:endParaRPr i="1" sz="1800">
              <a:solidFill>
                <a:srgbClr val="FF0000"/>
              </a:solidFil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19" name="Google Shape;119;p15"/>
          <p:cNvSpPr txBox="1"/>
          <p:nvPr>
            <p:ph idx="2" type="body"/>
          </p:nvPr>
        </p:nvSpPr>
        <p:spPr>
          <a:xfrm>
            <a:off x="4602600" y="1367550"/>
            <a:ext cx="4084200" cy="4163700"/>
          </a:xfrm>
          <a:prstGeom prst="rect">
            <a:avLst/>
          </a:prstGeom>
          <a:noFill/>
          <a:ln>
            <a:noFill/>
          </a:ln>
        </p:spPr>
        <p:txBody>
          <a:bodyPr anchorCtr="0" anchor="t" bIns="45700" lIns="91425" spcFirstLastPara="1" rIns="91425" wrap="square" tIns="45700">
            <a:noAutofit/>
          </a:bodyPr>
          <a:lstStyle/>
          <a:p>
            <a:pPr indent="0" lvl="0" marL="285750" marR="0" rtl="0" algn="l">
              <a:spcBef>
                <a:spcPts val="0"/>
              </a:spcBef>
              <a:spcAft>
                <a:spcPts val="0"/>
              </a:spcAft>
              <a:buNone/>
            </a:pPr>
            <a:r>
              <a:t/>
            </a:r>
            <a:endParaRPr/>
          </a:p>
          <a:p>
            <a:pPr indent="0" lvl="0" marL="0" rtl="0" algn="l">
              <a:lnSpc>
                <a:spcPct val="115000"/>
              </a:lnSpc>
              <a:spcBef>
                <a:spcPts val="0"/>
              </a:spcBef>
              <a:spcAft>
                <a:spcPts val="0"/>
              </a:spcAft>
              <a:buNone/>
            </a:pPr>
            <a:r>
              <a:rPr b="1" lang="en-US"/>
              <a:t>Robot Hand </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US" sz="1400"/>
              <a:t>Size (cm)</a:t>
            </a:r>
            <a:r>
              <a:rPr lang="en-US" sz="1400"/>
              <a:t>: 30.5*15*5</a:t>
            </a:r>
            <a:endParaRPr sz="1400"/>
          </a:p>
          <a:p>
            <a:pPr indent="0" lvl="0" marL="0" rtl="0" algn="l">
              <a:lnSpc>
                <a:spcPct val="115000"/>
              </a:lnSpc>
              <a:spcBef>
                <a:spcPts val="0"/>
              </a:spcBef>
              <a:spcAft>
                <a:spcPts val="0"/>
              </a:spcAft>
              <a:buClr>
                <a:schemeClr val="dk1"/>
              </a:buClr>
              <a:buSzPts val="1100"/>
              <a:buFont typeface="Arial"/>
              <a:buNone/>
            </a:pPr>
            <a:r>
              <a:rPr b="1" lang="en-US" sz="1400"/>
              <a:t>Weight (kg)</a:t>
            </a:r>
            <a:r>
              <a:rPr lang="en-US" sz="1400"/>
              <a:t>: 1.36</a:t>
            </a:r>
            <a:endParaRPr sz="1400"/>
          </a:p>
          <a:p>
            <a:pPr indent="0" lvl="0" marL="0" rtl="0" algn="l">
              <a:lnSpc>
                <a:spcPct val="115000"/>
              </a:lnSpc>
              <a:spcBef>
                <a:spcPts val="0"/>
              </a:spcBef>
              <a:spcAft>
                <a:spcPts val="0"/>
              </a:spcAft>
              <a:buNone/>
            </a:pPr>
            <a:r>
              <a:rPr b="1" lang="en-US" sz="1400"/>
              <a:t>Material</a:t>
            </a:r>
            <a:r>
              <a:rPr lang="en-US" sz="1400"/>
              <a:t>: plastic</a:t>
            </a:r>
            <a:endParaRPr sz="1400"/>
          </a:p>
          <a:p>
            <a:pPr indent="0" lvl="0" marL="0" rtl="0" algn="l">
              <a:lnSpc>
                <a:spcPct val="115000"/>
              </a:lnSpc>
              <a:spcBef>
                <a:spcPts val="0"/>
              </a:spcBef>
              <a:spcAft>
                <a:spcPts val="0"/>
              </a:spcAft>
              <a:buClr>
                <a:schemeClr val="dk1"/>
              </a:buClr>
              <a:buSzPts val="1100"/>
              <a:buFont typeface="Arial"/>
              <a:buNone/>
            </a:pPr>
            <a:r>
              <a:rPr b="1" lang="en-US" sz="1400"/>
              <a:t>Motor Operating Voltage</a:t>
            </a:r>
            <a:r>
              <a:rPr lang="en-US" sz="1400"/>
              <a:t>: 12V</a:t>
            </a:r>
            <a:endParaRPr sz="1400"/>
          </a:p>
          <a:p>
            <a:pPr indent="0" lvl="0" marL="0" rtl="0" algn="l">
              <a:lnSpc>
                <a:spcPct val="115000"/>
              </a:lnSpc>
              <a:spcBef>
                <a:spcPts val="0"/>
              </a:spcBef>
              <a:spcAft>
                <a:spcPts val="0"/>
              </a:spcAft>
              <a:buClr>
                <a:schemeClr val="dk1"/>
              </a:buClr>
              <a:buSzPts val="1100"/>
              <a:buFont typeface="Arial"/>
              <a:buNone/>
            </a:pPr>
            <a:r>
              <a:rPr b="1" lang="en-US" sz="1400"/>
              <a:t>Description:</a:t>
            </a:r>
            <a:endParaRPr b="1" sz="1400"/>
          </a:p>
          <a:p>
            <a:pPr indent="0" lvl="0" marL="0" rtl="0" algn="l">
              <a:lnSpc>
                <a:spcPct val="115000"/>
              </a:lnSpc>
              <a:spcBef>
                <a:spcPts val="0"/>
              </a:spcBef>
              <a:spcAft>
                <a:spcPts val="0"/>
              </a:spcAft>
              <a:buClr>
                <a:schemeClr val="dk1"/>
              </a:buClr>
              <a:buSzPts val="1100"/>
              <a:buFont typeface="Arial"/>
              <a:buNone/>
            </a:pPr>
            <a:r>
              <a:rPr lang="en-US" sz="1400"/>
              <a:t>This robot hand is chosen because of its solid mechanical build. Also, it has 5 servo motors integrated which reduced the unnecessary burden on our team. The built-in servo’s specification is close to our prototyping servo motors which reduce redundant work.</a:t>
            </a:r>
            <a:endParaRPr sz="1400"/>
          </a:p>
          <a:p>
            <a:pPr indent="0" lvl="0" marL="285750" marR="0" rtl="0" algn="l">
              <a:spcBef>
                <a:spcPts val="0"/>
              </a:spcBef>
              <a:spcAft>
                <a:spcPts val="0"/>
              </a:spcAft>
              <a:buNone/>
            </a:pPr>
            <a:r>
              <a:rPr lang="en-US"/>
              <a:t>              </a:t>
            </a:r>
            <a:endParaRPr/>
          </a:p>
        </p:txBody>
      </p:sp>
      <p:sp>
        <p:nvSpPr>
          <p:cNvPr id="120" name="Google Shape;120;p15"/>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Robot Hand</a:t>
            </a:r>
            <a:endParaRPr b="1" i="0" sz="2400" u="none" cap="none" strike="noStrike">
              <a:solidFill>
                <a:srgbClr val="E3AE24"/>
              </a:solidFill>
              <a:latin typeface="Impact"/>
              <a:ea typeface="Impact"/>
              <a:cs typeface="Impact"/>
              <a:sym typeface="Impact"/>
            </a:endParaRPr>
          </a:p>
        </p:txBody>
      </p:sp>
      <p:pic>
        <p:nvPicPr>
          <p:cNvPr id="121" name="Google Shape;121;p15"/>
          <p:cNvPicPr preferRelativeResize="0"/>
          <p:nvPr/>
        </p:nvPicPr>
        <p:blipFill>
          <a:blip r:embed="rId3">
            <a:alphaModFix/>
          </a:blip>
          <a:stretch>
            <a:fillRect/>
          </a:stretch>
        </p:blipFill>
        <p:spPr>
          <a:xfrm>
            <a:off x="641000" y="1367550"/>
            <a:ext cx="3409349" cy="4346348"/>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27" name="Google Shape;127;p16"/>
          <p:cNvSpPr txBox="1"/>
          <p:nvPr>
            <p:ph idx="2" type="body"/>
          </p:nvPr>
        </p:nvSpPr>
        <p:spPr>
          <a:xfrm>
            <a:off x="4602600" y="1579513"/>
            <a:ext cx="4084200" cy="3981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US"/>
              <a:t>STM32L152</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US" sz="1400"/>
              <a:t>CLK</a:t>
            </a:r>
            <a:r>
              <a:rPr lang="en-US" sz="1400"/>
              <a:t>: 2.097 Mhz</a:t>
            </a:r>
            <a:endParaRPr sz="1400"/>
          </a:p>
          <a:p>
            <a:pPr indent="0" lvl="0" marL="0" rtl="0" algn="l">
              <a:lnSpc>
                <a:spcPct val="115000"/>
              </a:lnSpc>
              <a:spcBef>
                <a:spcPts val="0"/>
              </a:spcBef>
              <a:spcAft>
                <a:spcPts val="0"/>
              </a:spcAft>
              <a:buNone/>
            </a:pPr>
            <a:r>
              <a:rPr b="1" lang="en-US" sz="1400"/>
              <a:t>I/O Ports: </a:t>
            </a:r>
            <a:r>
              <a:rPr lang="en-US" sz="1400"/>
              <a:t>144, </a:t>
            </a:r>
            <a:r>
              <a:rPr lang="en-US" sz="1400">
                <a:solidFill>
                  <a:srgbClr val="222222"/>
                </a:solidFill>
                <a:highlight>
                  <a:srgbClr val="FFFFFF"/>
                </a:highlight>
              </a:rPr>
              <a:t>32 MHz</a:t>
            </a:r>
            <a:endParaRPr sz="1400"/>
          </a:p>
          <a:p>
            <a:pPr indent="0" lvl="0" marL="0" rtl="0" algn="l">
              <a:lnSpc>
                <a:spcPct val="115000"/>
              </a:lnSpc>
              <a:spcBef>
                <a:spcPts val="0"/>
              </a:spcBef>
              <a:spcAft>
                <a:spcPts val="0"/>
              </a:spcAft>
              <a:buNone/>
            </a:pPr>
            <a:r>
              <a:rPr b="1" lang="en-US" sz="1400"/>
              <a:t>ADC</a:t>
            </a:r>
            <a:r>
              <a:rPr lang="en-US" sz="1400"/>
              <a:t>: 21*12-bits</a:t>
            </a:r>
            <a:endParaRPr sz="1400"/>
          </a:p>
          <a:p>
            <a:pPr indent="0" lvl="0" marL="0" rtl="0" algn="l">
              <a:lnSpc>
                <a:spcPct val="115000"/>
              </a:lnSpc>
              <a:spcBef>
                <a:spcPts val="0"/>
              </a:spcBef>
              <a:spcAft>
                <a:spcPts val="0"/>
              </a:spcAft>
              <a:buNone/>
            </a:pPr>
            <a:r>
              <a:rPr b="1" lang="en-US" sz="1400"/>
              <a:t>DAC</a:t>
            </a:r>
            <a:r>
              <a:rPr lang="en-US" sz="1400"/>
              <a:t>: 2*12-bits</a:t>
            </a:r>
            <a:endParaRPr sz="1400"/>
          </a:p>
          <a:p>
            <a:pPr indent="0" lvl="0" marL="0" rtl="0" algn="l">
              <a:lnSpc>
                <a:spcPct val="115000"/>
              </a:lnSpc>
              <a:spcBef>
                <a:spcPts val="0"/>
              </a:spcBef>
              <a:spcAft>
                <a:spcPts val="0"/>
              </a:spcAft>
              <a:buNone/>
            </a:pPr>
            <a:r>
              <a:rPr b="1" lang="en-US" sz="1400"/>
              <a:t>TIMER</a:t>
            </a:r>
            <a:r>
              <a:rPr lang="en-US" sz="1400"/>
              <a:t>: 6*16-bits</a:t>
            </a:r>
            <a:endParaRPr sz="1400"/>
          </a:p>
          <a:p>
            <a:pPr indent="0" lvl="0" marL="0" rtl="0" algn="l">
              <a:lnSpc>
                <a:spcPct val="115000"/>
              </a:lnSpc>
              <a:spcBef>
                <a:spcPts val="0"/>
              </a:spcBef>
              <a:spcAft>
                <a:spcPts val="0"/>
              </a:spcAft>
              <a:buNone/>
            </a:pPr>
            <a:r>
              <a:rPr b="1" lang="en-US" sz="1400"/>
              <a:t>SPI</a:t>
            </a:r>
            <a:r>
              <a:rPr lang="en-US" sz="1400"/>
              <a:t>: 2*16-Mbits /s</a:t>
            </a:r>
            <a:endParaRPr sz="1400"/>
          </a:p>
          <a:p>
            <a:pPr indent="0" lvl="0" marL="0" rtl="0" algn="l">
              <a:lnSpc>
                <a:spcPct val="115000"/>
              </a:lnSpc>
              <a:spcBef>
                <a:spcPts val="0"/>
              </a:spcBef>
              <a:spcAft>
                <a:spcPts val="0"/>
              </a:spcAft>
              <a:buNone/>
            </a:pPr>
            <a:r>
              <a:rPr b="1" lang="en-US" sz="1400"/>
              <a:t>USART</a:t>
            </a:r>
            <a:r>
              <a:rPr lang="en-US" sz="1400"/>
              <a:t>: 3 lines</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b="1" lang="en-US" sz="1400"/>
              <a:t>Description:</a:t>
            </a:r>
            <a:endParaRPr b="1" sz="1400"/>
          </a:p>
          <a:p>
            <a:pPr indent="0" lvl="0" marL="0" rtl="0" algn="l">
              <a:lnSpc>
                <a:spcPct val="115000"/>
              </a:lnSpc>
              <a:spcBef>
                <a:spcPts val="0"/>
              </a:spcBef>
              <a:spcAft>
                <a:spcPts val="0"/>
              </a:spcAft>
              <a:buNone/>
            </a:pPr>
            <a:r>
              <a:rPr lang="en-US" sz="1400"/>
              <a:t>STM32L152 is chosen as the MCU because it has all the required peripherals with enough I/O ports. Also, the speeds of SPI are fast enough for any transmission. What’s more, STM32L152 has a comparatively large number of pins that can be really helpful for software development.</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sz="1400"/>
          </a:p>
          <a:p>
            <a:pPr indent="0" lvl="0" marL="285750" marR="0" rtl="0" algn="l">
              <a:spcBef>
                <a:spcPts val="0"/>
              </a:spcBef>
              <a:spcAft>
                <a:spcPts val="0"/>
              </a:spcAft>
              <a:buNone/>
            </a:pPr>
            <a:r>
              <a:rPr lang="en-US"/>
              <a:t>              </a:t>
            </a:r>
            <a:endParaRPr/>
          </a:p>
        </p:txBody>
      </p:sp>
      <p:sp>
        <p:nvSpPr>
          <p:cNvPr id="128" name="Google Shape;128;p1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STM32L152</a:t>
            </a:r>
            <a:endParaRPr b="1" i="0" sz="2400" u="none" cap="none" strike="noStrike">
              <a:solidFill>
                <a:srgbClr val="E3AE24"/>
              </a:solidFill>
              <a:latin typeface="Impact"/>
              <a:ea typeface="Impact"/>
              <a:cs typeface="Impact"/>
              <a:sym typeface="Impact"/>
            </a:endParaRPr>
          </a:p>
        </p:txBody>
      </p:sp>
      <p:pic>
        <p:nvPicPr>
          <p:cNvPr id="129" name="Google Shape;129;p16"/>
          <p:cNvPicPr preferRelativeResize="0"/>
          <p:nvPr/>
        </p:nvPicPr>
        <p:blipFill>
          <a:blip r:embed="rId3">
            <a:alphaModFix/>
          </a:blip>
          <a:stretch>
            <a:fillRect/>
          </a:stretch>
        </p:blipFill>
        <p:spPr>
          <a:xfrm>
            <a:off x="152400" y="1519843"/>
            <a:ext cx="4297800" cy="4100333"/>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MAJOR COMPONENTS</a:t>
            </a:r>
            <a:endParaRPr/>
          </a:p>
        </p:txBody>
      </p:sp>
      <p:sp>
        <p:nvSpPr>
          <p:cNvPr id="136" name="Google Shape;136;p17"/>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rgbClr val="000000"/>
              </a:buClr>
              <a:buSzPts val="1100"/>
              <a:buFont typeface="Arial"/>
              <a:buNone/>
            </a:pPr>
            <a:r>
              <a:rPr lang="en-US"/>
              <a:t>H-bridge Motor Driver</a:t>
            </a:r>
            <a:endParaRPr/>
          </a:p>
        </p:txBody>
      </p:sp>
      <p:sp>
        <p:nvSpPr>
          <p:cNvPr id="137" name="Google Shape;137;p17"/>
          <p:cNvSpPr txBox="1"/>
          <p:nvPr>
            <p:ph idx="2" type="body"/>
          </p:nvPr>
        </p:nvSpPr>
        <p:spPr>
          <a:xfrm>
            <a:off x="4993925" y="1608150"/>
            <a:ext cx="3699300" cy="4326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t>DRV8871 H-BRIDGE DRIVER</a:t>
            </a:r>
            <a:endParaRPr b="1"/>
          </a:p>
          <a:p>
            <a:pPr indent="0" lvl="0" marL="0" rtl="0" algn="l">
              <a:lnSpc>
                <a:spcPct val="115000"/>
              </a:lnSpc>
              <a:spcBef>
                <a:spcPts val="0"/>
              </a:spcBef>
              <a:spcAft>
                <a:spcPts val="0"/>
              </a:spcAft>
              <a:buNone/>
            </a:pPr>
            <a:r>
              <a:t/>
            </a:r>
            <a:endParaRPr b="1" sz="1400">
              <a:solidFill>
                <a:srgbClr val="333333"/>
              </a:solidFill>
              <a:highlight>
                <a:srgbClr val="FFFFFF"/>
              </a:highlight>
            </a:endParaRPr>
          </a:p>
          <a:p>
            <a:pPr indent="0" lvl="0" marL="0" rtl="0" algn="l">
              <a:lnSpc>
                <a:spcPct val="115000"/>
              </a:lnSpc>
              <a:spcBef>
                <a:spcPts val="0"/>
              </a:spcBef>
              <a:spcAft>
                <a:spcPts val="0"/>
              </a:spcAft>
              <a:buNone/>
            </a:pPr>
            <a:r>
              <a:rPr b="1" lang="en-US" sz="1400">
                <a:solidFill>
                  <a:srgbClr val="333333"/>
                </a:solidFill>
                <a:highlight>
                  <a:srgbClr val="FFFFFF"/>
                </a:highlight>
              </a:rPr>
              <a:t>size:</a:t>
            </a:r>
            <a:r>
              <a:rPr lang="en-US" sz="1400">
                <a:solidFill>
                  <a:srgbClr val="333333"/>
                </a:solidFill>
                <a:highlight>
                  <a:srgbClr val="FFFFFF"/>
                </a:highlight>
              </a:rPr>
              <a:t> </a:t>
            </a:r>
            <a:r>
              <a:rPr lang="en-US" sz="1400">
                <a:solidFill>
                  <a:srgbClr val="333333"/>
                </a:solidFill>
              </a:rPr>
              <a:t>4.9 × 6 mm</a:t>
            </a:r>
            <a:endParaRPr sz="1400">
              <a:solidFill>
                <a:srgbClr val="333333"/>
              </a:solidFill>
              <a:highlight>
                <a:srgbClr val="FFFFFF"/>
              </a:highlight>
            </a:endParaRPr>
          </a:p>
          <a:p>
            <a:pPr indent="0" lvl="0" marL="0" rtl="0" algn="l">
              <a:lnSpc>
                <a:spcPct val="115000"/>
              </a:lnSpc>
              <a:spcBef>
                <a:spcPts val="0"/>
              </a:spcBef>
              <a:spcAft>
                <a:spcPts val="0"/>
              </a:spcAft>
              <a:buNone/>
            </a:pPr>
            <a:r>
              <a:rPr b="1" lang="en-US" sz="1400"/>
              <a:t>Peak Current:</a:t>
            </a:r>
            <a:r>
              <a:rPr lang="en-US" sz="1400"/>
              <a:t>3.6-A </a:t>
            </a:r>
            <a:endParaRPr sz="1400"/>
          </a:p>
          <a:p>
            <a:pPr indent="0" lvl="0" marL="0" rtl="0" algn="l">
              <a:lnSpc>
                <a:spcPct val="115000"/>
              </a:lnSpc>
              <a:spcBef>
                <a:spcPts val="0"/>
              </a:spcBef>
              <a:spcAft>
                <a:spcPts val="0"/>
              </a:spcAft>
              <a:buNone/>
            </a:pPr>
            <a:r>
              <a:rPr b="1" lang="en-US" sz="1400"/>
              <a:t>Voltage: </a:t>
            </a:r>
            <a:r>
              <a:rPr lang="en-US" sz="1400"/>
              <a:t> 6.5-V to 45-V Operating Voltage</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b="1" lang="en-US" sz="1400"/>
              <a:t>2-PWM Control Interface</a:t>
            </a:r>
            <a:endParaRPr b="1" sz="1400"/>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US" sz="1400"/>
              <a:t>Description:</a:t>
            </a:r>
            <a:endParaRPr b="1" sz="1400"/>
          </a:p>
          <a:p>
            <a:pPr indent="0" lvl="0" marL="0" rtl="0" algn="l">
              <a:lnSpc>
                <a:spcPct val="115000"/>
              </a:lnSpc>
              <a:spcBef>
                <a:spcPts val="0"/>
              </a:spcBef>
              <a:spcAft>
                <a:spcPts val="0"/>
              </a:spcAft>
              <a:buClr>
                <a:schemeClr val="dk1"/>
              </a:buClr>
              <a:buSzPts val="1100"/>
              <a:buFont typeface="Arial"/>
              <a:buNone/>
            </a:pPr>
            <a:r>
              <a:rPr lang="en-US" sz="1400"/>
              <a:t>LM298N is used as the motor driver for both the temperature feedback system and force feedback system.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spcBef>
                <a:spcPts val="320"/>
              </a:spcBef>
              <a:spcAft>
                <a:spcPts val="0"/>
              </a:spcAft>
              <a:buNone/>
            </a:pPr>
            <a:r>
              <a:t/>
            </a:r>
            <a:endParaRPr sz="1400">
              <a:latin typeface="Times New Roman"/>
              <a:ea typeface="Times New Roman"/>
              <a:cs typeface="Times New Roman"/>
              <a:sym typeface="Times New Roman"/>
            </a:endParaRPr>
          </a:p>
        </p:txBody>
      </p:sp>
      <p:pic>
        <p:nvPicPr>
          <p:cNvPr id="138" name="Google Shape;138;p17"/>
          <p:cNvPicPr preferRelativeResize="0"/>
          <p:nvPr/>
        </p:nvPicPr>
        <p:blipFill>
          <a:blip r:embed="rId3">
            <a:alphaModFix/>
          </a:blip>
          <a:stretch>
            <a:fillRect/>
          </a:stretch>
        </p:blipFill>
        <p:spPr>
          <a:xfrm>
            <a:off x="687026" y="1608147"/>
            <a:ext cx="3923775" cy="3974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MAJOR COMPONENTS</a:t>
            </a:r>
            <a:endParaRPr/>
          </a:p>
          <a:p>
            <a:pPr indent="0" lvl="0" marL="0" rtl="0" algn="l">
              <a:spcBef>
                <a:spcPts val="0"/>
              </a:spcBef>
              <a:spcAft>
                <a:spcPts val="0"/>
              </a:spcAft>
              <a:buNone/>
            </a:pPr>
            <a:r>
              <a:t/>
            </a:r>
            <a:endParaRPr/>
          </a:p>
        </p:txBody>
      </p:sp>
      <p:sp>
        <p:nvSpPr>
          <p:cNvPr id="145" name="Google Shape;145;p18"/>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E3AE24"/>
                </a:solidFill>
              </a:rPr>
              <a:t>Linear Actuator</a:t>
            </a:r>
            <a:endParaRPr sz="2400">
              <a:solidFill>
                <a:srgbClr val="E3AE24"/>
              </a:solidFill>
            </a:endParaRPr>
          </a:p>
          <a:p>
            <a:pPr indent="0" lvl="0" marL="0" rtl="0" algn="l">
              <a:spcBef>
                <a:spcPts val="360"/>
              </a:spcBef>
              <a:spcAft>
                <a:spcPts val="0"/>
              </a:spcAft>
              <a:buNone/>
            </a:pPr>
            <a:r>
              <a:t/>
            </a:r>
            <a:endParaRPr/>
          </a:p>
        </p:txBody>
      </p:sp>
      <p:sp>
        <p:nvSpPr>
          <p:cNvPr id="146" name="Google Shape;146;p18"/>
          <p:cNvSpPr txBox="1"/>
          <p:nvPr>
            <p:ph idx="2" type="body"/>
          </p:nvPr>
        </p:nvSpPr>
        <p:spPr>
          <a:xfrm>
            <a:off x="4637200" y="1423450"/>
            <a:ext cx="3722100" cy="4326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US"/>
              <a:t>DC Linear Actuator</a:t>
            </a:r>
            <a:endParaRPr b="1"/>
          </a:p>
          <a:p>
            <a:pPr indent="0" lvl="0" marL="0" rtl="0" algn="l">
              <a:lnSpc>
                <a:spcPct val="115000"/>
              </a:lnSpc>
              <a:spcBef>
                <a:spcPts val="0"/>
              </a:spcBef>
              <a:spcAft>
                <a:spcPts val="0"/>
              </a:spcAft>
              <a:buClr>
                <a:schemeClr val="dk1"/>
              </a:buClr>
              <a:buSzPts val="1100"/>
              <a:buFont typeface="Arial"/>
              <a:buNone/>
            </a:pPr>
            <a:r>
              <a:t/>
            </a:r>
            <a:endParaRPr b="1"/>
          </a:p>
          <a:p>
            <a:pPr indent="0" lvl="0" marL="0" rtl="0" algn="l">
              <a:lnSpc>
                <a:spcPct val="115000"/>
              </a:lnSpc>
              <a:spcBef>
                <a:spcPts val="0"/>
              </a:spcBef>
              <a:spcAft>
                <a:spcPts val="0"/>
              </a:spcAft>
              <a:buClr>
                <a:schemeClr val="dk1"/>
              </a:buClr>
              <a:buSzPts val="1100"/>
              <a:buFont typeface="Arial"/>
              <a:buNone/>
            </a:pPr>
            <a:r>
              <a:rPr b="1" lang="en-US" sz="1400">
                <a:solidFill>
                  <a:srgbClr val="111111"/>
                </a:solidFill>
              </a:rPr>
              <a:t>Input Voltage</a:t>
            </a:r>
            <a:r>
              <a:rPr lang="en-US" sz="1400">
                <a:solidFill>
                  <a:srgbClr val="111111"/>
                </a:solidFill>
              </a:rPr>
              <a:t>: 12VDC</a:t>
            </a:r>
            <a:endParaRPr sz="1400">
              <a:solidFill>
                <a:srgbClr val="111111"/>
              </a:solidFill>
            </a:endParaRPr>
          </a:p>
          <a:p>
            <a:pPr indent="0" lvl="0" marL="0" rtl="0" algn="l">
              <a:lnSpc>
                <a:spcPct val="115000"/>
              </a:lnSpc>
              <a:spcBef>
                <a:spcPts val="0"/>
              </a:spcBef>
              <a:spcAft>
                <a:spcPts val="0"/>
              </a:spcAft>
              <a:buClr>
                <a:schemeClr val="dk1"/>
              </a:buClr>
              <a:buSzPts val="1100"/>
              <a:buFont typeface="Arial"/>
              <a:buNone/>
            </a:pPr>
            <a:r>
              <a:rPr b="1" lang="en-US" sz="1400">
                <a:solidFill>
                  <a:srgbClr val="111111"/>
                </a:solidFill>
              </a:rPr>
              <a:t>Stroke </a:t>
            </a:r>
            <a:r>
              <a:rPr lang="en-US" sz="1400">
                <a:solidFill>
                  <a:srgbClr val="111111"/>
                </a:solidFill>
              </a:rPr>
              <a:t>: 50mm</a:t>
            </a:r>
            <a:endParaRPr sz="1400">
              <a:solidFill>
                <a:srgbClr val="111111"/>
              </a:solidFill>
            </a:endParaRPr>
          </a:p>
          <a:p>
            <a:pPr indent="0" lvl="0" marL="0" rtl="0" algn="l">
              <a:lnSpc>
                <a:spcPct val="115000"/>
              </a:lnSpc>
              <a:spcBef>
                <a:spcPts val="0"/>
              </a:spcBef>
              <a:spcAft>
                <a:spcPts val="0"/>
              </a:spcAft>
              <a:buClr>
                <a:schemeClr val="dk1"/>
              </a:buClr>
              <a:buSzPts val="1100"/>
              <a:buFont typeface="Arial"/>
              <a:buNone/>
            </a:pPr>
            <a:r>
              <a:rPr b="1" lang="en-US" sz="1400">
                <a:solidFill>
                  <a:srgbClr val="111111"/>
                </a:solidFill>
              </a:rPr>
              <a:t>Push Load</a:t>
            </a:r>
            <a:r>
              <a:rPr lang="en-US" sz="1400">
                <a:solidFill>
                  <a:srgbClr val="111111"/>
                </a:solidFill>
              </a:rPr>
              <a:t>: 150N</a:t>
            </a:r>
            <a:endParaRPr sz="1400">
              <a:solidFill>
                <a:srgbClr val="111111"/>
              </a:solidFill>
            </a:endParaRPr>
          </a:p>
          <a:p>
            <a:pPr indent="0" lvl="0" marL="0" rtl="0" algn="l">
              <a:lnSpc>
                <a:spcPct val="115000"/>
              </a:lnSpc>
              <a:spcBef>
                <a:spcPts val="0"/>
              </a:spcBef>
              <a:spcAft>
                <a:spcPts val="0"/>
              </a:spcAft>
              <a:buClr>
                <a:schemeClr val="dk1"/>
              </a:buClr>
              <a:buSzPts val="1100"/>
              <a:buFont typeface="Arial"/>
              <a:buNone/>
            </a:pPr>
            <a:r>
              <a:rPr b="1" lang="en-US" sz="1400">
                <a:solidFill>
                  <a:srgbClr val="111111"/>
                </a:solidFill>
              </a:rPr>
              <a:t>Duty Cycle</a:t>
            </a:r>
            <a:r>
              <a:rPr lang="en-US" sz="1400">
                <a:solidFill>
                  <a:srgbClr val="111111"/>
                </a:solidFill>
              </a:rPr>
              <a:t>: 10%</a:t>
            </a:r>
            <a:endParaRPr sz="1400">
              <a:solidFill>
                <a:srgbClr val="111111"/>
              </a:solidFill>
            </a:endParaRPr>
          </a:p>
          <a:p>
            <a:pPr indent="0" lvl="0" marL="0" rtl="0" algn="l">
              <a:lnSpc>
                <a:spcPct val="115000"/>
              </a:lnSpc>
              <a:spcBef>
                <a:spcPts val="0"/>
              </a:spcBef>
              <a:spcAft>
                <a:spcPts val="0"/>
              </a:spcAft>
              <a:buNone/>
            </a:pPr>
            <a:r>
              <a:rPr b="1" lang="en-US" sz="1400">
                <a:solidFill>
                  <a:srgbClr val="111111"/>
                </a:solidFill>
              </a:rPr>
              <a:t>current</a:t>
            </a:r>
            <a:r>
              <a:rPr lang="en-US" sz="1400">
                <a:solidFill>
                  <a:srgbClr val="111111"/>
                </a:solidFill>
              </a:rPr>
              <a:t>: 1A*5</a:t>
            </a:r>
            <a:endParaRPr sz="1400">
              <a:solidFill>
                <a:srgbClr val="111111"/>
              </a:solidFill>
            </a:endParaRPr>
          </a:p>
          <a:p>
            <a:pPr indent="0" lvl="0" marL="0" rtl="0" algn="l">
              <a:lnSpc>
                <a:spcPct val="115000"/>
              </a:lnSpc>
              <a:spcBef>
                <a:spcPts val="0"/>
              </a:spcBef>
              <a:spcAft>
                <a:spcPts val="0"/>
              </a:spcAft>
              <a:buClr>
                <a:schemeClr val="dk1"/>
              </a:buClr>
              <a:buSzPts val="1100"/>
              <a:buFont typeface="Arial"/>
              <a:buNone/>
            </a:pPr>
            <a:r>
              <a:rPr b="1" lang="en-US" sz="1400">
                <a:solidFill>
                  <a:srgbClr val="111111"/>
                </a:solidFill>
              </a:rPr>
              <a:t>power：</a:t>
            </a:r>
            <a:r>
              <a:rPr lang="en-US" sz="1400">
                <a:solidFill>
                  <a:srgbClr val="111111"/>
                </a:solidFill>
              </a:rPr>
              <a:t>60W</a:t>
            </a:r>
            <a:endParaRPr sz="1400">
              <a:solidFill>
                <a:srgbClr val="111111"/>
              </a:solidFill>
            </a:endParaRPr>
          </a:p>
          <a:p>
            <a:pPr indent="0" lvl="0" marL="0" rtl="0" algn="l">
              <a:lnSpc>
                <a:spcPct val="115000"/>
              </a:lnSpc>
              <a:spcBef>
                <a:spcPts val="0"/>
              </a:spcBef>
              <a:spcAft>
                <a:spcPts val="0"/>
              </a:spcAft>
              <a:buNone/>
            </a:pPr>
            <a:r>
              <a:rPr b="1" lang="en-US" sz="1400"/>
              <a:t>Description:</a:t>
            </a:r>
            <a:endParaRPr b="1" sz="1400"/>
          </a:p>
          <a:p>
            <a:pPr indent="0" lvl="0" marL="0" rtl="0" algn="l">
              <a:lnSpc>
                <a:spcPct val="115000"/>
              </a:lnSpc>
              <a:spcBef>
                <a:spcPts val="0"/>
              </a:spcBef>
              <a:spcAft>
                <a:spcPts val="0"/>
              </a:spcAft>
              <a:buClr>
                <a:schemeClr val="dk1"/>
              </a:buClr>
              <a:buSzPts val="1100"/>
              <a:buFont typeface="Arial"/>
              <a:buNone/>
            </a:pPr>
            <a:r>
              <a:rPr lang="en-US" sz="1400"/>
              <a:t>A 12V linear actuator is chosen as the pressure feedback component. Which are provide the air pressure to the finger.</a:t>
            </a:r>
            <a:endParaRPr b="1" sz="1400"/>
          </a:p>
          <a:p>
            <a:pPr indent="0" lvl="0" marL="0" rtl="0" algn="l">
              <a:lnSpc>
                <a:spcPct val="115000"/>
              </a:lnSpc>
              <a:spcBef>
                <a:spcPts val="0"/>
              </a:spcBef>
              <a:spcAft>
                <a:spcPts val="0"/>
              </a:spcAft>
              <a:buClr>
                <a:schemeClr val="dk1"/>
              </a:buClr>
              <a:buSzPts val="1100"/>
              <a:buFont typeface="Arial"/>
              <a:buNone/>
            </a:pPr>
            <a:r>
              <a:t/>
            </a:r>
            <a:endParaRPr sz="1400"/>
          </a:p>
        </p:txBody>
      </p:sp>
      <p:pic>
        <p:nvPicPr>
          <p:cNvPr id="147" name="Google Shape;147;p18"/>
          <p:cNvPicPr preferRelativeResize="0"/>
          <p:nvPr/>
        </p:nvPicPr>
        <p:blipFill>
          <a:blip r:embed="rId3">
            <a:alphaModFix/>
          </a:blip>
          <a:stretch>
            <a:fillRect/>
          </a:stretch>
        </p:blipFill>
        <p:spPr>
          <a:xfrm>
            <a:off x="779125" y="1467300"/>
            <a:ext cx="3179174" cy="4238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MAJOR COMPONENTS</a:t>
            </a:r>
            <a:endParaRPr/>
          </a:p>
        </p:txBody>
      </p:sp>
      <p:sp>
        <p:nvSpPr>
          <p:cNvPr id="154" name="Google Shape;154;p19"/>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rgbClr val="000000"/>
              </a:buClr>
              <a:buSzPts val="1100"/>
              <a:buFont typeface="Arial"/>
              <a:buNone/>
            </a:pPr>
            <a:r>
              <a:rPr lang="en-US"/>
              <a:t>S</a:t>
            </a:r>
            <a:r>
              <a:rPr lang="en-US"/>
              <a:t>ensor and Cooler components</a:t>
            </a:r>
            <a:endParaRPr/>
          </a:p>
        </p:txBody>
      </p:sp>
      <p:sp>
        <p:nvSpPr>
          <p:cNvPr id="155" name="Google Shape;155;p19"/>
          <p:cNvSpPr txBox="1"/>
          <p:nvPr>
            <p:ph idx="2" type="body"/>
          </p:nvPr>
        </p:nvSpPr>
        <p:spPr>
          <a:xfrm>
            <a:off x="5465700" y="1623050"/>
            <a:ext cx="3227400" cy="4326600"/>
          </a:xfrm>
          <a:prstGeom prst="rect">
            <a:avLst/>
          </a:prstGeom>
        </p:spPr>
        <p:txBody>
          <a:bodyPr anchorCtr="0" anchor="t" bIns="45700" lIns="91425" spcFirstLastPara="1" rIns="91425" wrap="square" tIns="45700">
            <a:noAutofit/>
          </a:bodyPr>
          <a:lstStyle/>
          <a:p>
            <a:pPr indent="0" lvl="0" marL="0" rtl="0" algn="l">
              <a:spcBef>
                <a:spcPts val="320"/>
              </a:spcBef>
              <a:spcAft>
                <a:spcPts val="0"/>
              </a:spcAft>
              <a:buNone/>
            </a:pPr>
            <a:r>
              <a:rPr lang="en-US" sz="1000">
                <a:solidFill>
                  <a:srgbClr val="000000"/>
                </a:solidFill>
              </a:rPr>
              <a:t>from left to right:</a:t>
            </a:r>
            <a:endParaRPr sz="1000">
              <a:solidFill>
                <a:srgbClr val="000000"/>
              </a:solidFill>
            </a:endParaRPr>
          </a:p>
          <a:p>
            <a:pPr indent="0" lvl="0" marL="0" rtl="0" algn="l">
              <a:spcBef>
                <a:spcPts val="320"/>
              </a:spcBef>
              <a:spcAft>
                <a:spcPts val="0"/>
              </a:spcAft>
              <a:buNone/>
            </a:pPr>
            <a:r>
              <a:rPr b="1" lang="en-US" sz="1500">
                <a:solidFill>
                  <a:srgbClr val="000000"/>
                </a:solidFill>
              </a:rPr>
              <a:t>Peltier module:</a:t>
            </a:r>
            <a:endParaRPr b="1" sz="1500">
              <a:solidFill>
                <a:srgbClr val="000000"/>
              </a:solidFill>
            </a:endParaRPr>
          </a:p>
          <a:p>
            <a:pPr indent="0" lvl="0" marL="0" rtl="0" algn="l">
              <a:spcBef>
                <a:spcPts val="320"/>
              </a:spcBef>
              <a:spcAft>
                <a:spcPts val="0"/>
              </a:spcAft>
              <a:buNone/>
            </a:pPr>
            <a:r>
              <a:t/>
            </a:r>
            <a:endParaRPr b="1" sz="1500">
              <a:solidFill>
                <a:srgbClr val="000000"/>
              </a:solidFill>
            </a:endParaRPr>
          </a:p>
          <a:p>
            <a:pPr indent="0" lvl="0" marL="0" rtl="0" algn="l">
              <a:spcBef>
                <a:spcPts val="320"/>
              </a:spcBef>
              <a:spcAft>
                <a:spcPts val="0"/>
              </a:spcAft>
              <a:buNone/>
            </a:pPr>
            <a:r>
              <a:rPr b="1" lang="en-US" sz="1300">
                <a:solidFill>
                  <a:srgbClr val="000000"/>
                </a:solidFill>
                <a:highlight>
                  <a:srgbClr val="FFFFFF"/>
                </a:highlight>
              </a:rPr>
              <a:t>Maximum Voltage : 0.8V</a:t>
            </a:r>
            <a:endParaRPr b="1" sz="1300">
              <a:solidFill>
                <a:srgbClr val="000000"/>
              </a:solidFill>
              <a:highlight>
                <a:srgbClr val="FFFFFF"/>
              </a:highlight>
            </a:endParaRPr>
          </a:p>
          <a:p>
            <a:pPr indent="0" lvl="0" marL="0" rtl="0" algn="l">
              <a:spcBef>
                <a:spcPts val="320"/>
              </a:spcBef>
              <a:spcAft>
                <a:spcPts val="0"/>
              </a:spcAft>
              <a:buNone/>
            </a:pPr>
            <a:r>
              <a:rPr b="1" lang="en-US" sz="1300">
                <a:solidFill>
                  <a:srgbClr val="000000"/>
                </a:solidFill>
                <a:highlight>
                  <a:srgbClr val="FFFFFF"/>
                </a:highlight>
              </a:rPr>
              <a:t>Maximum Current：3.3A</a:t>
            </a:r>
            <a:endParaRPr b="1" sz="1300">
              <a:solidFill>
                <a:srgbClr val="000000"/>
              </a:solidFill>
              <a:highlight>
                <a:srgbClr val="FFFFFF"/>
              </a:highlight>
            </a:endParaRPr>
          </a:p>
          <a:p>
            <a:pPr indent="0" lvl="0" marL="0" rtl="0" algn="l">
              <a:spcBef>
                <a:spcPts val="320"/>
              </a:spcBef>
              <a:spcAft>
                <a:spcPts val="0"/>
              </a:spcAft>
              <a:buNone/>
            </a:pPr>
            <a:r>
              <a:rPr b="1" lang="en-US" sz="1300">
                <a:solidFill>
                  <a:srgbClr val="000000"/>
                </a:solidFill>
                <a:highlight>
                  <a:srgbClr val="FFFFFF"/>
                </a:highlight>
              </a:rPr>
              <a:t>Range of temperature: -50C~100C</a:t>
            </a:r>
            <a:endParaRPr sz="1400">
              <a:solidFill>
                <a:srgbClr val="000000"/>
              </a:solidFill>
              <a:highlight>
                <a:srgbClr val="FFFFFF"/>
              </a:highlight>
            </a:endParaRPr>
          </a:p>
          <a:p>
            <a:pPr indent="0" lvl="0" marL="0" rtl="0" algn="l">
              <a:spcBef>
                <a:spcPts val="320"/>
              </a:spcBef>
              <a:spcAft>
                <a:spcPts val="0"/>
              </a:spcAft>
              <a:buNone/>
            </a:pPr>
            <a:r>
              <a:rPr b="1" lang="en-US" sz="1400"/>
              <a:t>Description:</a:t>
            </a:r>
            <a:r>
              <a:rPr lang="en-US" sz="1400">
                <a:solidFill>
                  <a:srgbClr val="000000"/>
                </a:solidFill>
                <a:highlight>
                  <a:srgbClr val="FFFFFF"/>
                </a:highlight>
              </a:rPr>
              <a:t>The Peltier module is able to freeze or heat when flips the polarity of a power source. The module can also be attached to the fingertips of the glove to become a part of the temperature feedback system.</a:t>
            </a:r>
            <a:endParaRPr sz="1400">
              <a:solidFill>
                <a:srgbClr val="000000"/>
              </a:solidFill>
              <a:highlight>
                <a:srgbClr val="FFFFFF"/>
              </a:highlight>
            </a:endParaRPr>
          </a:p>
          <a:p>
            <a:pPr indent="0" lvl="0" marL="0" rtl="0" algn="l">
              <a:spcBef>
                <a:spcPts val="320"/>
              </a:spcBef>
              <a:spcAft>
                <a:spcPts val="0"/>
              </a:spcAft>
              <a:buNone/>
            </a:pPr>
            <a:r>
              <a:t/>
            </a:r>
            <a:endParaRPr sz="1400">
              <a:solidFill>
                <a:srgbClr val="000000"/>
              </a:solidFill>
              <a:highlight>
                <a:srgbClr val="FFFFFF"/>
              </a:highlight>
            </a:endParaRPr>
          </a:p>
          <a:p>
            <a:pPr indent="0" lvl="0" marL="0" rtl="0" algn="l">
              <a:spcBef>
                <a:spcPts val="320"/>
              </a:spcBef>
              <a:spcAft>
                <a:spcPts val="0"/>
              </a:spcAft>
              <a:buNone/>
            </a:pPr>
            <a:r>
              <a:rPr b="1" lang="en-US" sz="1500">
                <a:solidFill>
                  <a:srgbClr val="000000"/>
                </a:solidFill>
                <a:highlight>
                  <a:srgbClr val="FFFFFF"/>
                </a:highlight>
              </a:rPr>
              <a:t>Pressure sensor</a:t>
            </a:r>
            <a:endParaRPr b="1" sz="1500">
              <a:solidFill>
                <a:srgbClr val="000000"/>
              </a:solidFill>
              <a:highlight>
                <a:srgbClr val="FFFFFF"/>
              </a:highlight>
            </a:endParaRPr>
          </a:p>
          <a:p>
            <a:pPr indent="0" lvl="0" marL="0" rtl="0" algn="l">
              <a:spcBef>
                <a:spcPts val="320"/>
              </a:spcBef>
              <a:spcAft>
                <a:spcPts val="0"/>
              </a:spcAft>
              <a:buNone/>
            </a:pPr>
            <a:r>
              <a:rPr b="1" lang="en-US" sz="1500">
                <a:solidFill>
                  <a:srgbClr val="000000"/>
                </a:solidFill>
                <a:highlight>
                  <a:srgbClr val="FFFFFF"/>
                </a:highlight>
              </a:rPr>
              <a:t>Temperature sensor</a:t>
            </a:r>
            <a:endParaRPr b="1" sz="1500">
              <a:solidFill>
                <a:srgbClr val="000000"/>
              </a:solidFill>
              <a:highlight>
                <a:srgbClr val="FFFFFF"/>
              </a:highlight>
            </a:endParaRPr>
          </a:p>
          <a:p>
            <a:pPr indent="0" lvl="0" marL="0" rtl="0" algn="l">
              <a:spcBef>
                <a:spcPts val="320"/>
              </a:spcBef>
              <a:spcAft>
                <a:spcPts val="0"/>
              </a:spcAft>
              <a:buNone/>
            </a:pPr>
            <a:r>
              <a:t/>
            </a:r>
            <a:endParaRPr b="1" sz="1500">
              <a:solidFill>
                <a:srgbClr val="000000"/>
              </a:solidFill>
              <a:highlight>
                <a:srgbClr val="FFFFFF"/>
              </a:highlight>
            </a:endParaRPr>
          </a:p>
          <a:p>
            <a:pPr indent="0" lvl="0" marL="0" rtl="0" algn="l">
              <a:spcBef>
                <a:spcPts val="320"/>
              </a:spcBef>
              <a:spcAft>
                <a:spcPts val="0"/>
              </a:spcAft>
              <a:buNone/>
            </a:pPr>
            <a:r>
              <a:t/>
            </a:r>
            <a:endParaRPr b="1" sz="1500">
              <a:solidFill>
                <a:srgbClr val="000000"/>
              </a:solidFill>
              <a:highlight>
                <a:srgbClr val="FFFFFF"/>
              </a:highlight>
            </a:endParaRPr>
          </a:p>
          <a:p>
            <a:pPr indent="0" lvl="0" marL="0" rtl="0" algn="l">
              <a:spcBef>
                <a:spcPts val="320"/>
              </a:spcBef>
              <a:spcAft>
                <a:spcPts val="0"/>
              </a:spcAft>
              <a:buNone/>
            </a:pPr>
            <a:r>
              <a:t/>
            </a:r>
            <a:endParaRPr b="1" sz="1500">
              <a:solidFill>
                <a:srgbClr val="000000"/>
              </a:solidFill>
              <a:highlight>
                <a:srgbClr val="FFFFFF"/>
              </a:highlight>
            </a:endParaRPr>
          </a:p>
        </p:txBody>
      </p:sp>
      <p:pic>
        <p:nvPicPr>
          <p:cNvPr id="156" name="Google Shape;156;p19"/>
          <p:cNvPicPr preferRelativeResize="0"/>
          <p:nvPr/>
        </p:nvPicPr>
        <p:blipFill>
          <a:blip r:embed="rId3">
            <a:alphaModFix/>
          </a:blip>
          <a:stretch>
            <a:fillRect/>
          </a:stretch>
        </p:blipFill>
        <p:spPr>
          <a:xfrm rot="-5400000">
            <a:off x="1058063" y="1139512"/>
            <a:ext cx="3605175" cy="480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